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92" r:id="rId4"/>
    <p:sldId id="266" r:id="rId5"/>
    <p:sldId id="295" r:id="rId6"/>
    <p:sldId id="296" r:id="rId7"/>
    <p:sldId id="297" r:id="rId8"/>
    <p:sldId id="298" r:id="rId9"/>
    <p:sldId id="300" r:id="rId10"/>
    <p:sldId id="303" r:id="rId11"/>
    <p:sldId id="302" r:id="rId12"/>
    <p:sldId id="304" r:id="rId13"/>
    <p:sldId id="293" r:id="rId14"/>
    <p:sldId id="27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2884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21CCC-108D-4F79-BA36-567265A84E89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B2F2-5AB0-4002-8654-908E54CD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7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5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62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91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29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394D-BF6D-4492-81F7-3CF033C06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013D4B-9CF1-4E2D-9EAF-67717843B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DD385-7EA1-4F40-8752-7AA2EFEE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A4762-BD2C-4A7E-B6F8-F3D6A3DF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16D7C-E34C-4BEB-B684-0FD45240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2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C2D5-9CA1-4DD6-8682-260EFE8E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19D8B7-2680-42B9-9F40-50E3139BE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6A298-24D3-42C7-914F-BD8B01E0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6884A-3657-442D-A1E3-F97BDEC5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1F3B8-E351-41F8-9F67-E362940E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E35AFD-B290-4537-98A7-2A05A3B02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0B16A6-9B30-49FB-8CE7-30F154969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E8A9E-4693-4B3D-A749-FA7FFF57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9C3E8-36A8-45E6-97DC-0D36DFFC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0A9C5-1E51-4277-959B-C5BB64D1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1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E1253-00CB-47E7-8483-F015ED88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485F-6FCD-405A-A480-5D5CE3CEF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A9D98-45ED-4518-8336-21F69433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00642-6824-4713-AEB3-1107F4D4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146E2-9173-4460-BBEE-78C37A9F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6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7A16F-1AE4-4992-8A4D-50F3651F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CE734-5B3E-4B56-B4DB-8F455DD3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466B2-FE79-4E51-BFAE-DCA7FECF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ABFAF-7909-4B37-8A33-4EB2CF32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0CAA5-36F7-49A5-897D-46A5FD32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5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93EE8-2C40-44B6-A3AE-775C3A47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78E85-B2C9-4FEA-8B72-263BD5EEE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014D50-A944-4FD7-9AE9-B04C5A2F1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E5103A-5003-460B-86D8-789FED0E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EE805-EE98-4266-8EDE-2C8527A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6D54A-A5B8-44FD-A1DE-76EAEF14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42C66-3B84-4725-875F-AB2DE735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FD4037-75EA-4D0D-995B-042E8F69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B709B-DA62-4BC1-8DF9-C6C9C6BE1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98474F-0D89-4783-8760-4F4DF2380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86C864-77EE-4300-B6E2-3EBA14CBF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09B803-7D7C-4727-B645-6E013485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3CD84F-16AE-473C-8DDF-777C5231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E6F2B3-FA68-4042-8733-C6FC2596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ACC7C-D514-40F6-AC2B-6561113C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9F9520-D070-4C85-B64E-9A794A420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CC0627-4486-490C-BEA5-E8F20DC6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955503-E3DB-4BC0-AA50-4AF807E4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50741-DD26-4A4B-A64E-FDA7E443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5EB376-2C0C-4BA2-AC36-DAC44CF3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2780E-A8F4-4D46-BB50-19F14E25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F6768-48C0-4438-BCFF-33BF543D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F7B5A-2058-4A03-858F-6974EA8FF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20831-6655-49A5-A3A1-E34C52872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BEF8E-733E-4B1A-A68D-91E1EB59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83010-E245-4DED-A0A8-3B0C20DB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64CBC-4865-4D84-ACE5-C9117B5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7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67458-9734-4621-8B10-06647B4A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E5B227-C067-4EA5-924B-B85C235A7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2D02D2-96A2-4D3F-8DAD-D21CEF8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BD645-EF19-476E-8499-B3F5C421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B2499-835F-4354-B3CE-C704AAD4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B2696-6990-4C18-823F-C61BCF95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6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C7FD7-D7B7-498A-9477-AC55ECA1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0F682-8539-4B59-8A2F-DE01955C4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E20C4-44CB-45C2-804D-86416A4DC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4A97A-5F5D-4D33-945B-A2B01257BE8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C2DD2-6AB7-4376-A41B-71C1DA97E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E1499-F583-4A05-B77E-6239288A1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stView.nhn?blogId=eduino&amp;logNo=22093856147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m.blog.naver.com/darknisia/22141637573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darknisia/22141637573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FE4327-487F-4C14-B7DC-9960273CF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주간보고</a:t>
            </a:r>
            <a:r>
              <a:rPr lang="en-US" altLang="ko-KR" dirty="0"/>
              <a:t>(7.26~7.30)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7F5E655-6427-4462-8250-E6FD2352B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/>
              <a:t>참가자</a:t>
            </a:r>
            <a:endParaRPr lang="en-US" altLang="ko-KR" dirty="0"/>
          </a:p>
          <a:p>
            <a:r>
              <a:rPr lang="ko-KR" altLang="en-US" dirty="0"/>
              <a:t>서울대 기계항공공학부</a:t>
            </a:r>
            <a:endParaRPr lang="en-US" altLang="ko-KR" dirty="0"/>
          </a:p>
          <a:p>
            <a:r>
              <a:rPr lang="ko-KR" altLang="en-US" dirty="0" err="1"/>
              <a:t>조훈호</a:t>
            </a:r>
            <a:r>
              <a:rPr lang="ko-KR" altLang="en-US" dirty="0"/>
              <a:t> </a:t>
            </a:r>
            <a:r>
              <a:rPr lang="en-US" altLang="ko-KR" dirty="0"/>
              <a:t>(2016-14218)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871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7.28: VCCS </a:t>
            </a:r>
            <a:r>
              <a:rPr lang="ko-KR" altLang="en-US" sz="2000" b="1" dirty="0"/>
              <a:t>설계</a:t>
            </a:r>
          </a:p>
          <a:p>
            <a:pPr marL="0" indent="0">
              <a:buNone/>
            </a:pPr>
            <a:r>
              <a:rPr lang="en-US" altLang="ko-KR" sz="1400" b="1" dirty="0"/>
              <a:t>AC Current </a:t>
            </a:r>
            <a:r>
              <a:rPr lang="ko-KR" altLang="en-US" sz="1400" b="1" dirty="0"/>
              <a:t>공급을 위한 </a:t>
            </a:r>
            <a:r>
              <a:rPr lang="en-US" altLang="ko-KR" sz="1400" b="1" dirty="0"/>
              <a:t>VCCS </a:t>
            </a:r>
            <a:r>
              <a:rPr lang="ko-KR" altLang="en-US" sz="1400" b="1" dirty="0"/>
              <a:t>설계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앞장에서</a:t>
            </a:r>
            <a:r>
              <a:rPr lang="en-US" altLang="ko-KR" sz="1400" dirty="0">
                <a:solidFill>
                  <a:prstClr val="black"/>
                </a:solidFill>
              </a:rPr>
              <a:t>, VCCS </a:t>
            </a:r>
            <a:r>
              <a:rPr lang="ko-KR" altLang="en-US" sz="1400" dirty="0">
                <a:solidFill>
                  <a:prstClr val="black"/>
                </a:solidFill>
              </a:rPr>
              <a:t>설계가 잘 이루어졌다 생각했지만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실제 </a:t>
            </a:r>
            <a:r>
              <a:rPr lang="en-US" altLang="ko-KR" sz="1400" dirty="0" err="1">
                <a:solidFill>
                  <a:prstClr val="black"/>
                </a:solidFill>
              </a:rPr>
              <a:t>R_load</a:t>
            </a:r>
            <a:r>
              <a:rPr lang="ko-KR" altLang="en-US" sz="1400" dirty="0">
                <a:solidFill>
                  <a:prstClr val="black"/>
                </a:solidFill>
              </a:rPr>
              <a:t>에 저항을 연결했을 경우</a:t>
            </a:r>
            <a:r>
              <a:rPr lang="en-US" altLang="ko-KR" sz="1400" dirty="0">
                <a:solidFill>
                  <a:prstClr val="black"/>
                </a:solidFill>
              </a:rPr>
              <a:t>, Current</a:t>
            </a:r>
            <a:r>
              <a:rPr lang="ko-KR" altLang="en-US" sz="1400" dirty="0">
                <a:solidFill>
                  <a:prstClr val="black"/>
                </a:solidFill>
              </a:rPr>
              <a:t>가 제어되지 않음을 확인했다</a:t>
            </a:r>
            <a:r>
              <a:rPr lang="en-US" altLang="ko-KR" sz="1400" dirty="0">
                <a:solidFill>
                  <a:prstClr val="black"/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R1=R3=10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en-US" altLang="ko-KR" sz="1400" dirty="0">
                <a:solidFill>
                  <a:prstClr val="black"/>
                </a:solidFill>
              </a:rPr>
              <a:t>, R2=R4= 1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en-US" altLang="ko-KR" sz="1400" dirty="0">
                <a:solidFill>
                  <a:prstClr val="black"/>
                </a:solidFill>
              </a:rPr>
              <a:t>, R5=1.5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ko-KR" altLang="en-US" sz="1400" dirty="0">
                <a:solidFill>
                  <a:prstClr val="black"/>
                </a:solidFill>
              </a:rPr>
              <a:t>으로 설정한 상황에서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VCCS</a:t>
            </a:r>
            <a:r>
              <a:rPr lang="ko-KR" altLang="en-US" sz="1400" dirty="0">
                <a:solidFill>
                  <a:prstClr val="black"/>
                </a:solidFill>
              </a:rPr>
              <a:t>로 작동하기 위해 </a:t>
            </a:r>
            <a:r>
              <a:rPr lang="en-US" altLang="ko-KR" sz="1400" dirty="0">
                <a:solidFill>
                  <a:prstClr val="black"/>
                </a:solidFill>
              </a:rPr>
              <a:t>OP Amp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Active Region</a:t>
            </a:r>
            <a:r>
              <a:rPr lang="ko-KR" altLang="en-US" sz="1400" dirty="0">
                <a:solidFill>
                  <a:prstClr val="black"/>
                </a:solidFill>
              </a:rPr>
              <a:t>에서 작동해야 하는데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이론적으로 두 </a:t>
            </a:r>
            <a:r>
              <a:rPr lang="en-US" altLang="ko-KR" sz="1400" dirty="0">
                <a:solidFill>
                  <a:prstClr val="black"/>
                </a:solidFill>
              </a:rPr>
              <a:t>OP Amp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Active Region</a:t>
            </a:r>
            <a:r>
              <a:rPr lang="ko-KR" altLang="en-US" sz="1400" dirty="0">
                <a:solidFill>
                  <a:prstClr val="black"/>
                </a:solidFill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작동하기 위해선 </a:t>
            </a:r>
            <a:r>
              <a:rPr lang="en-US" altLang="ko-KR" sz="1400" dirty="0" err="1">
                <a:solidFill>
                  <a:prstClr val="black"/>
                </a:solidFill>
              </a:rPr>
              <a:t>R_load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E_sat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en-US" altLang="ko-KR" sz="1400" dirty="0" err="1">
                <a:solidFill>
                  <a:prstClr val="black"/>
                </a:solidFill>
              </a:rPr>
              <a:t>i_load</a:t>
            </a:r>
            <a:r>
              <a:rPr lang="en-US" altLang="ko-KR" sz="1400" dirty="0">
                <a:solidFill>
                  <a:prstClr val="black"/>
                </a:solidFill>
              </a:rPr>
              <a:t> – R5) </a:t>
            </a:r>
            <a:r>
              <a:rPr lang="ko-KR" altLang="en-US" sz="1400" dirty="0">
                <a:solidFill>
                  <a:prstClr val="black"/>
                </a:solidFill>
              </a:rPr>
              <a:t>보다만 작으면 충분했고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ko-KR" sz="1400" dirty="0" err="1">
                <a:solidFill>
                  <a:prstClr val="black"/>
                </a:solidFill>
              </a:rPr>
              <a:t>E_sat</a:t>
            </a:r>
            <a:r>
              <a:rPr lang="ko-KR" altLang="en-US" sz="1400" dirty="0">
                <a:solidFill>
                  <a:prstClr val="black"/>
                </a:solidFill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</a:rPr>
              <a:t>25V</a:t>
            </a:r>
            <a:r>
              <a:rPr lang="ko-KR" altLang="en-US" sz="1400" dirty="0">
                <a:solidFill>
                  <a:prstClr val="black"/>
                </a:solidFill>
              </a:rPr>
              <a:t>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i_load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</a:rPr>
              <a:t>0.20mA</a:t>
            </a:r>
            <a:r>
              <a:rPr lang="ko-KR" altLang="en-US" sz="1400" dirty="0">
                <a:solidFill>
                  <a:prstClr val="black"/>
                </a:solidFill>
              </a:rPr>
              <a:t>로 설정한 상황에서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R_load</a:t>
            </a:r>
            <a:r>
              <a:rPr lang="en-US" altLang="ko-KR" sz="1400" dirty="0">
                <a:solidFill>
                  <a:prstClr val="black"/>
                </a:solidFill>
              </a:rPr>
              <a:t>&lt;123.5kOhm</a:t>
            </a:r>
            <a:r>
              <a:rPr lang="ko-KR" altLang="en-US" sz="1400" dirty="0">
                <a:solidFill>
                  <a:prstClr val="black"/>
                </a:solidFill>
              </a:rPr>
              <a:t>이면 충분했지만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ko-KR" sz="1400" dirty="0" err="1">
                <a:solidFill>
                  <a:prstClr val="black"/>
                </a:solidFill>
              </a:rPr>
              <a:t>R_load</a:t>
            </a:r>
            <a:r>
              <a:rPr lang="en-US" altLang="ko-KR" sz="1400" dirty="0">
                <a:solidFill>
                  <a:prstClr val="black"/>
                </a:solidFill>
              </a:rPr>
              <a:t>=1kOhm </a:t>
            </a:r>
            <a:r>
              <a:rPr lang="ko-KR" altLang="en-US" sz="1400" dirty="0">
                <a:solidFill>
                  <a:prstClr val="black"/>
                </a:solidFill>
              </a:rPr>
              <a:t>수준만 되어도 </a:t>
            </a:r>
            <a:r>
              <a:rPr lang="en-US" altLang="ko-KR" sz="1400" dirty="0" err="1">
                <a:solidFill>
                  <a:prstClr val="black"/>
                </a:solidFill>
              </a:rPr>
              <a:t>i_load</a:t>
            </a:r>
            <a:r>
              <a:rPr lang="ko-KR" altLang="en-US" sz="1400" dirty="0">
                <a:solidFill>
                  <a:prstClr val="black"/>
                </a:solidFill>
              </a:rPr>
              <a:t>값이 </a:t>
            </a:r>
            <a:r>
              <a:rPr lang="en-US" altLang="ko-KR" sz="1400" dirty="0">
                <a:solidFill>
                  <a:prstClr val="black"/>
                </a:solidFill>
              </a:rPr>
              <a:t>10%</a:t>
            </a:r>
            <a:r>
              <a:rPr lang="ko-KR" altLang="en-US" sz="1400" dirty="0">
                <a:solidFill>
                  <a:prstClr val="black"/>
                </a:solidFill>
              </a:rPr>
              <a:t>가까이 감소하고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R_load</a:t>
            </a:r>
            <a:r>
              <a:rPr lang="en-US" altLang="ko-KR" sz="1400" dirty="0">
                <a:solidFill>
                  <a:prstClr val="black"/>
                </a:solidFill>
              </a:rPr>
              <a:t> =10kOhm</a:t>
            </a:r>
            <a:r>
              <a:rPr lang="ko-KR" altLang="en-US" sz="1400" dirty="0">
                <a:solidFill>
                  <a:prstClr val="black"/>
                </a:solidFill>
              </a:rPr>
              <a:t> 수준에선 </a:t>
            </a:r>
            <a:r>
              <a:rPr lang="en-US" altLang="ko-KR" sz="1400" dirty="0" err="1">
                <a:solidFill>
                  <a:prstClr val="black"/>
                </a:solidFill>
              </a:rPr>
              <a:t>i_load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값이 </a:t>
            </a:r>
            <a:r>
              <a:rPr lang="en-US" altLang="ko-KR" sz="1400" dirty="0">
                <a:solidFill>
                  <a:prstClr val="black"/>
                </a:solidFill>
              </a:rPr>
              <a:t>90% </a:t>
            </a:r>
            <a:r>
              <a:rPr lang="ko-KR" altLang="en-US" sz="1400" dirty="0">
                <a:solidFill>
                  <a:prstClr val="black"/>
                </a:solidFill>
              </a:rPr>
              <a:t>가까이 감소해버리는 결과를 얻었다</a:t>
            </a:r>
            <a:r>
              <a:rPr lang="en-US" altLang="ko-KR" sz="1400" dirty="0">
                <a:solidFill>
                  <a:prstClr val="black"/>
                </a:solidFill>
              </a:rPr>
              <a:t>..</a:t>
            </a:r>
          </a:p>
          <a:p>
            <a:pPr marL="0" indent="0">
              <a:buNone/>
            </a:pPr>
            <a:r>
              <a:rPr lang="en-US" altLang="ko-KR" sz="1400" dirty="0" err="1">
                <a:solidFill>
                  <a:prstClr val="black"/>
                </a:solidFill>
              </a:rPr>
              <a:t>Velostat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ko-KR" altLang="en-US" sz="1400" dirty="0" err="1">
                <a:solidFill>
                  <a:prstClr val="black"/>
                </a:solidFill>
              </a:rPr>
              <a:t>저항값이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70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en-US" altLang="ko-KR" sz="1400" dirty="0">
                <a:solidFill>
                  <a:prstClr val="black"/>
                </a:solidFill>
              </a:rPr>
              <a:t>/sq.</a:t>
            </a:r>
            <a:r>
              <a:rPr lang="ko-KR" altLang="en-US" sz="1400" dirty="0">
                <a:solidFill>
                  <a:prstClr val="black"/>
                </a:solidFill>
              </a:rPr>
              <a:t>인 상황에서</a:t>
            </a:r>
            <a:r>
              <a:rPr lang="en-US" altLang="ko-KR" sz="1400" dirty="0">
                <a:solidFill>
                  <a:prstClr val="black"/>
                </a:solidFill>
              </a:rPr>
              <a:t>, VCCS</a:t>
            </a:r>
            <a:r>
              <a:rPr lang="ko-KR" altLang="en-US" sz="1400" dirty="0">
                <a:solidFill>
                  <a:prstClr val="black"/>
                </a:solidFill>
              </a:rPr>
              <a:t>로 위의 회로는 사용할 수 없을 것으로 판단하였다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추후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다른 </a:t>
            </a:r>
            <a:r>
              <a:rPr lang="en-US" altLang="ko-KR" sz="1400" dirty="0">
                <a:solidFill>
                  <a:prstClr val="black"/>
                </a:solidFill>
              </a:rPr>
              <a:t>VCCS </a:t>
            </a:r>
            <a:r>
              <a:rPr lang="ko-KR" altLang="en-US" sz="1400" dirty="0">
                <a:solidFill>
                  <a:prstClr val="black"/>
                </a:solidFill>
              </a:rPr>
              <a:t>회로 찾아보기</a:t>
            </a:r>
            <a:r>
              <a:rPr lang="en-US" altLang="ko-KR" sz="1400" dirty="0">
                <a:solidFill>
                  <a:prstClr val="black"/>
                </a:solidFill>
              </a:rPr>
              <a:t>..!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00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7.30: Sensor</a:t>
            </a:r>
            <a:r>
              <a:rPr lang="ko-KR" altLang="en-US" sz="2000" b="1" dirty="0"/>
              <a:t> 보완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>
                <a:solidFill>
                  <a:prstClr val="black"/>
                </a:solidFill>
              </a:rPr>
              <a:t>Sensor </a:t>
            </a:r>
            <a:r>
              <a:rPr lang="ko-KR" altLang="en-US" sz="1400" b="1" dirty="0">
                <a:solidFill>
                  <a:prstClr val="black"/>
                </a:solidFill>
              </a:rPr>
              <a:t>전극 </a:t>
            </a:r>
            <a:r>
              <a:rPr lang="ko-KR" altLang="en-US" sz="1400" b="1" dirty="0" err="1">
                <a:solidFill>
                  <a:prstClr val="black"/>
                </a:solidFill>
              </a:rPr>
              <a:t>연결부</a:t>
            </a:r>
            <a:r>
              <a:rPr lang="ko-KR" altLang="en-US" sz="1400" b="1" dirty="0">
                <a:solidFill>
                  <a:prstClr val="black"/>
                </a:solidFill>
              </a:rPr>
              <a:t> 보완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필요성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앞서 </a:t>
            </a:r>
            <a:r>
              <a:rPr lang="en-US" altLang="ko-KR" sz="1400" dirty="0" err="1">
                <a:solidFill>
                  <a:prstClr val="black"/>
                </a:solidFill>
              </a:rPr>
              <a:t>Velostat</a:t>
            </a:r>
            <a:r>
              <a:rPr lang="ko-KR" altLang="en-US" sz="1400" dirty="0">
                <a:solidFill>
                  <a:prstClr val="black"/>
                </a:solidFill>
              </a:rPr>
              <a:t>에 전극을 부착하는 경우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악어집게를 사용하는 방식 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 전선을 테이프로 전극 위에 테이프로 부착하는 방식 두 가지를 사용했는데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악어집게를 사용하는 경우는 실험 결과는 잘 얻어졌지만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Velostat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ko-KR" altLang="en-US" sz="1400" dirty="0" err="1">
                <a:solidFill>
                  <a:prstClr val="black"/>
                </a:solidFill>
              </a:rPr>
              <a:t>클램핑</a:t>
            </a:r>
            <a:r>
              <a:rPr lang="ko-KR" altLang="en-US" sz="1400" dirty="0">
                <a:solidFill>
                  <a:prstClr val="black"/>
                </a:solidFill>
              </a:rPr>
              <a:t> 부분 찌그러짐 문제와 함께 추후 </a:t>
            </a:r>
            <a:r>
              <a:rPr lang="en-US" altLang="ko-KR" sz="1400" dirty="0">
                <a:solidFill>
                  <a:prstClr val="black"/>
                </a:solidFill>
              </a:rPr>
              <a:t>Sensor</a:t>
            </a:r>
            <a:r>
              <a:rPr lang="ko-KR" altLang="en-US" sz="1400" dirty="0">
                <a:solidFill>
                  <a:prstClr val="black"/>
                </a:solidFill>
              </a:rPr>
              <a:t>를 다양한 </a:t>
            </a:r>
            <a:r>
              <a:rPr lang="en-US" altLang="ko-KR" sz="1400" dirty="0">
                <a:solidFill>
                  <a:prstClr val="black"/>
                </a:solidFill>
              </a:rPr>
              <a:t>Shape</a:t>
            </a:r>
            <a:r>
              <a:rPr lang="ko-KR" altLang="en-US" sz="1400" dirty="0">
                <a:solidFill>
                  <a:prstClr val="black"/>
                </a:solidFill>
              </a:rPr>
              <a:t>으로 제작할 경우 전극의 부착이 어려울 것이라는 한계가 있었으며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전선을 테이프로 부착하는 방식은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Velostat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Piezoresistive</a:t>
            </a:r>
            <a:r>
              <a:rPr lang="ko-KR" altLang="en-US" sz="1400" dirty="0">
                <a:solidFill>
                  <a:prstClr val="black"/>
                </a:solidFill>
              </a:rPr>
              <a:t> 현상에 의한 </a:t>
            </a:r>
            <a:r>
              <a:rPr lang="ko-KR" altLang="en-US" sz="1400" dirty="0" err="1">
                <a:solidFill>
                  <a:prstClr val="black"/>
                </a:solidFill>
              </a:rPr>
              <a:t>저항값</a:t>
            </a:r>
            <a:r>
              <a:rPr lang="ko-KR" altLang="en-US" sz="1400" dirty="0">
                <a:solidFill>
                  <a:prstClr val="black"/>
                </a:solidFill>
              </a:rPr>
              <a:t> 변화보다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전선의 접촉부의 부정확성에서 기인될 것으로 추측한 </a:t>
            </a:r>
            <a:r>
              <a:rPr lang="en-US" altLang="ko-KR" sz="1400" dirty="0">
                <a:solidFill>
                  <a:prstClr val="black"/>
                </a:solidFill>
              </a:rPr>
              <a:t>Noise</a:t>
            </a:r>
            <a:r>
              <a:rPr lang="ko-KR" altLang="en-US" sz="1400" dirty="0">
                <a:solidFill>
                  <a:prstClr val="black"/>
                </a:solidFill>
              </a:rPr>
              <a:t>가 훨씬 심함을 관찰하였다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“</a:t>
            </a:r>
            <a:r>
              <a:rPr lang="en-US" altLang="ko-KR" sz="1400" dirty="0" err="1">
                <a:solidFill>
                  <a:prstClr val="black"/>
                </a:solidFill>
              </a:rPr>
              <a:t>Electrick_Low</a:t>
            </a:r>
            <a:r>
              <a:rPr lang="en-US" altLang="ko-KR" sz="1400" dirty="0">
                <a:solidFill>
                  <a:prstClr val="black"/>
                </a:solidFill>
              </a:rPr>
              <a:t>-Cost Touch Sensing Using Electric Field Tomography” : </a:t>
            </a:r>
            <a:r>
              <a:rPr lang="ko-KR" altLang="en-US" sz="1400" dirty="0">
                <a:solidFill>
                  <a:prstClr val="black"/>
                </a:solidFill>
              </a:rPr>
              <a:t>전극테이프 </a:t>
            </a:r>
            <a:r>
              <a:rPr lang="en-US" altLang="ko-KR" sz="1400" dirty="0">
                <a:solidFill>
                  <a:prstClr val="black"/>
                </a:solidFill>
              </a:rPr>
              <a:t>+ </a:t>
            </a:r>
            <a:r>
              <a:rPr lang="ko-KR" altLang="en-US" sz="1400" dirty="0">
                <a:solidFill>
                  <a:prstClr val="black"/>
                </a:solidFill>
              </a:rPr>
              <a:t>전선을 </a:t>
            </a:r>
            <a:r>
              <a:rPr lang="ko-KR" altLang="en-US" sz="1400" dirty="0" err="1">
                <a:solidFill>
                  <a:prstClr val="black"/>
                </a:solidFill>
              </a:rPr>
              <a:t>납뗌</a:t>
            </a:r>
            <a:r>
              <a:rPr lang="en-US" altLang="ko-KR" sz="1400" dirty="0">
                <a:solidFill>
                  <a:prstClr val="black"/>
                </a:solidFill>
              </a:rPr>
              <a:t>(Solder)</a:t>
            </a:r>
            <a:r>
              <a:rPr lang="ko-KR" altLang="en-US" sz="1400" dirty="0">
                <a:solidFill>
                  <a:prstClr val="black"/>
                </a:solidFill>
              </a:rPr>
              <a:t>으로 부착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	-&gt; </a:t>
            </a:r>
            <a:r>
              <a:rPr lang="ko-KR" altLang="en-US" sz="1400" dirty="0" err="1">
                <a:solidFill>
                  <a:prstClr val="black"/>
                </a:solidFill>
              </a:rPr>
              <a:t>납뗌</a:t>
            </a:r>
            <a:r>
              <a:rPr lang="ko-KR" altLang="en-US" sz="1400" dirty="0">
                <a:solidFill>
                  <a:prstClr val="black"/>
                </a:solidFill>
              </a:rPr>
              <a:t> 시에 </a:t>
            </a:r>
            <a:r>
              <a:rPr lang="en-US" altLang="ko-KR" sz="1400" dirty="0" err="1">
                <a:solidFill>
                  <a:prstClr val="black"/>
                </a:solidFill>
              </a:rPr>
              <a:t>Velostat</a:t>
            </a:r>
            <a:r>
              <a:rPr lang="ko-KR" altLang="en-US" sz="1400" dirty="0">
                <a:solidFill>
                  <a:prstClr val="black"/>
                </a:solidFill>
              </a:rPr>
              <a:t>이 </a:t>
            </a:r>
            <a:r>
              <a:rPr lang="ko-KR" altLang="en-US" sz="1400" dirty="0" err="1">
                <a:solidFill>
                  <a:prstClr val="black"/>
                </a:solidFill>
              </a:rPr>
              <a:t>녹아버림</a:t>
            </a:r>
            <a:r>
              <a:rPr lang="en-US" altLang="ko-KR" sz="1400" dirty="0">
                <a:solidFill>
                  <a:prstClr val="black"/>
                </a:solidFill>
              </a:rPr>
              <a:t>…</a:t>
            </a:r>
            <a:r>
              <a:rPr lang="ko-KR" altLang="en-US" sz="1400" dirty="0">
                <a:solidFill>
                  <a:prstClr val="black"/>
                </a:solidFill>
              </a:rPr>
              <a:t>실패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-&gt;</a:t>
            </a:r>
            <a:r>
              <a:rPr lang="ko-KR" altLang="en-US" sz="1400" dirty="0">
                <a:solidFill>
                  <a:prstClr val="black"/>
                </a:solidFill>
              </a:rPr>
              <a:t> 구멍을 뚫은 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</a:rPr>
              <a:t>리벳</a:t>
            </a:r>
            <a:r>
              <a:rPr lang="ko-KR" altLang="en-US" sz="1400" dirty="0">
                <a:solidFill>
                  <a:prstClr val="black"/>
                </a:solidFill>
              </a:rPr>
              <a:t> 느낌으로 볼트</a:t>
            </a:r>
            <a:r>
              <a:rPr lang="en-US" altLang="ko-KR" sz="1400" dirty="0">
                <a:solidFill>
                  <a:prstClr val="black"/>
                </a:solidFill>
              </a:rPr>
              <a:t>+</a:t>
            </a:r>
            <a:r>
              <a:rPr lang="ko-KR" altLang="en-US" sz="1400" dirty="0">
                <a:solidFill>
                  <a:prstClr val="black"/>
                </a:solidFill>
              </a:rPr>
              <a:t>너트</a:t>
            </a:r>
            <a:r>
              <a:rPr lang="en-US" altLang="ko-KR" sz="1400" dirty="0">
                <a:solidFill>
                  <a:prstClr val="black"/>
                </a:solidFill>
              </a:rPr>
              <a:t>+</a:t>
            </a:r>
            <a:r>
              <a:rPr lang="ko-KR" altLang="en-US" sz="1400" dirty="0" err="1">
                <a:solidFill>
                  <a:prstClr val="black"/>
                </a:solidFill>
              </a:rPr>
              <a:t>와셔</a:t>
            </a:r>
            <a:r>
              <a:rPr lang="ko-KR" altLang="en-US" sz="1400" dirty="0">
                <a:solidFill>
                  <a:prstClr val="black"/>
                </a:solidFill>
              </a:rPr>
              <a:t> 이용 전선 부착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	-&gt; </a:t>
            </a:r>
            <a:r>
              <a:rPr lang="ko-KR" altLang="en-US" sz="1400" dirty="0">
                <a:solidFill>
                  <a:prstClr val="black"/>
                </a:solidFill>
              </a:rPr>
              <a:t>여전히 접촉 불안정한 느낌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</a:rPr>
              <a:t>아크릴 기판 위에 </a:t>
            </a:r>
            <a:r>
              <a:rPr lang="en-US" altLang="ko-KR" sz="1400" dirty="0" err="1">
                <a:solidFill>
                  <a:prstClr val="black"/>
                </a:solidFill>
              </a:rPr>
              <a:t>Velostat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부착 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구멍 뚫어 볼트</a:t>
            </a:r>
            <a:r>
              <a:rPr lang="en-US" altLang="ko-KR" sz="1400" dirty="0">
                <a:solidFill>
                  <a:prstClr val="black"/>
                </a:solidFill>
              </a:rPr>
              <a:t>-</a:t>
            </a:r>
            <a:r>
              <a:rPr lang="ko-KR" altLang="en-US" sz="1400" dirty="0" err="1">
                <a:solidFill>
                  <a:prstClr val="black"/>
                </a:solidFill>
              </a:rPr>
              <a:t>와셔</a:t>
            </a:r>
            <a:r>
              <a:rPr lang="en-US" altLang="ko-KR" sz="1400" dirty="0">
                <a:solidFill>
                  <a:prstClr val="black"/>
                </a:solidFill>
              </a:rPr>
              <a:t>-</a:t>
            </a:r>
            <a:r>
              <a:rPr lang="ko-KR" altLang="en-US" sz="1400" dirty="0">
                <a:solidFill>
                  <a:prstClr val="black"/>
                </a:solidFill>
              </a:rPr>
              <a:t>전선</a:t>
            </a:r>
            <a:r>
              <a:rPr lang="en-US" altLang="ko-KR" sz="1400" dirty="0">
                <a:solidFill>
                  <a:prstClr val="black"/>
                </a:solidFill>
              </a:rPr>
              <a:t>-</a:t>
            </a:r>
            <a:r>
              <a:rPr lang="ko-KR" altLang="en-US" sz="1400" dirty="0">
                <a:solidFill>
                  <a:prstClr val="black"/>
                </a:solidFill>
              </a:rPr>
              <a:t>너트 결합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	-&gt; </a:t>
            </a:r>
            <a:r>
              <a:rPr lang="ko-KR" altLang="en-US" sz="1400" dirty="0">
                <a:solidFill>
                  <a:prstClr val="black"/>
                </a:solidFill>
              </a:rPr>
              <a:t>그래도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</a:rPr>
              <a:t>악어이빨이</a:t>
            </a:r>
            <a:r>
              <a:rPr lang="ko-KR" altLang="en-US" sz="1400" dirty="0">
                <a:solidFill>
                  <a:prstClr val="black"/>
                </a:solidFill>
              </a:rPr>
              <a:t> 노이즈가 가장 덜하다</a:t>
            </a:r>
            <a:r>
              <a:rPr lang="en-US" altLang="ko-KR" sz="1400" dirty="0">
                <a:solidFill>
                  <a:prstClr val="black"/>
                </a:solidFill>
              </a:rPr>
              <a:t>..!</a:t>
            </a:r>
          </a:p>
          <a:p>
            <a:pPr marL="0" indent="0">
              <a:buNone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705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7.30: Sensor </a:t>
            </a:r>
            <a:r>
              <a:rPr lang="ko-KR" altLang="en-US" sz="2000" b="1" dirty="0"/>
              <a:t>보완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1400" b="1" dirty="0">
                <a:solidFill>
                  <a:prstClr val="black"/>
                </a:solidFill>
              </a:rPr>
              <a:t>Sensor </a:t>
            </a:r>
            <a:r>
              <a:rPr lang="ko-KR" altLang="en-US" sz="1400" b="1" dirty="0">
                <a:solidFill>
                  <a:prstClr val="black"/>
                </a:solidFill>
              </a:rPr>
              <a:t>물질 비교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 err="1">
                <a:solidFill>
                  <a:prstClr val="black"/>
                </a:solidFill>
              </a:rPr>
              <a:t>Velostat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 err="1">
                <a:solidFill>
                  <a:prstClr val="black"/>
                </a:solidFill>
              </a:rPr>
              <a:t>변화값은</a:t>
            </a:r>
            <a:r>
              <a:rPr lang="ko-KR" altLang="en-US" sz="1400" dirty="0">
                <a:solidFill>
                  <a:prstClr val="black"/>
                </a:solidFill>
              </a:rPr>
              <a:t> 크나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접촉 면적에 의한 영향이 더 </a:t>
            </a:r>
            <a:r>
              <a:rPr lang="ko-KR" altLang="en-US" sz="1400" dirty="0" err="1">
                <a:solidFill>
                  <a:prstClr val="black"/>
                </a:solidFill>
              </a:rPr>
              <a:t>커보임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	(</a:t>
            </a:r>
            <a:r>
              <a:rPr lang="ko-KR" altLang="en-US" sz="1400" dirty="0" err="1">
                <a:solidFill>
                  <a:prstClr val="black"/>
                </a:solidFill>
              </a:rPr>
              <a:t>전극테이부</a:t>
            </a:r>
            <a:r>
              <a:rPr lang="ko-KR" altLang="en-US" sz="1400" dirty="0">
                <a:solidFill>
                  <a:prstClr val="black"/>
                </a:solidFill>
              </a:rPr>
              <a:t> 부착 후 압력을 가할 경우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</a:rPr>
              <a:t>저항값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ko-KR" altLang="en-US" sz="1400" dirty="0">
                <a:solidFill>
                  <a:prstClr val="black"/>
                </a:solidFill>
              </a:rPr>
              <a:t>측정 전압 값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이 오히려 증가하는 경향을 보임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ko-KR" altLang="en-US" sz="1400" dirty="0">
                <a:solidFill>
                  <a:prstClr val="black"/>
                </a:solidFill>
              </a:rPr>
              <a:t>저항 자체가 커서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구현한 </a:t>
            </a:r>
            <a:r>
              <a:rPr lang="en-US" altLang="ko-KR" sz="1400" dirty="0">
                <a:solidFill>
                  <a:prstClr val="black"/>
                </a:solidFill>
              </a:rPr>
              <a:t>VCCS </a:t>
            </a:r>
            <a:r>
              <a:rPr lang="ko-KR" altLang="en-US" sz="1400" dirty="0">
                <a:solidFill>
                  <a:prstClr val="black"/>
                </a:solidFill>
              </a:rPr>
              <a:t>회로가 </a:t>
            </a:r>
            <a:r>
              <a:rPr lang="en-US" altLang="ko-KR" sz="1400" dirty="0">
                <a:solidFill>
                  <a:prstClr val="black"/>
                </a:solidFill>
              </a:rPr>
              <a:t>Constant</a:t>
            </a:r>
            <a:r>
              <a:rPr lang="ko-KR" altLang="en-US" sz="1400" dirty="0">
                <a:solidFill>
                  <a:prstClr val="black"/>
                </a:solidFill>
              </a:rPr>
              <a:t>한 </a:t>
            </a:r>
            <a:r>
              <a:rPr lang="en-US" altLang="ko-KR" sz="1400" dirty="0">
                <a:solidFill>
                  <a:prstClr val="black"/>
                </a:solidFill>
              </a:rPr>
              <a:t>Current</a:t>
            </a:r>
            <a:r>
              <a:rPr lang="ko-KR" altLang="en-US" sz="1400" dirty="0">
                <a:solidFill>
                  <a:prstClr val="black"/>
                </a:solidFill>
              </a:rPr>
              <a:t>를 주지 못하는 느낌</a:t>
            </a:r>
            <a:r>
              <a:rPr lang="en-US" altLang="ko-KR" sz="1400" dirty="0">
                <a:solidFill>
                  <a:prstClr val="black"/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ko-KR" sz="1400" dirty="0" err="1">
                <a:solidFill>
                  <a:prstClr val="black"/>
                </a:solidFill>
              </a:rPr>
              <a:t>Eeon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Tex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계열</a:t>
            </a:r>
            <a:r>
              <a:rPr lang="en-US" altLang="ko-KR" sz="1400" dirty="0">
                <a:solidFill>
                  <a:prstClr val="black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ko-KR" altLang="en-US" sz="1400" dirty="0" err="1">
                <a:solidFill>
                  <a:prstClr val="black"/>
                </a:solidFill>
              </a:rPr>
              <a:t>변화값은</a:t>
            </a:r>
            <a:r>
              <a:rPr lang="ko-KR" altLang="en-US" sz="1400" dirty="0">
                <a:solidFill>
                  <a:prstClr val="black"/>
                </a:solidFill>
              </a:rPr>
              <a:t> 적음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	but </a:t>
            </a:r>
            <a:r>
              <a:rPr lang="ko-KR" altLang="en-US" sz="1400" dirty="0">
                <a:solidFill>
                  <a:prstClr val="black"/>
                </a:solidFill>
              </a:rPr>
              <a:t>저항 자체가 낮아서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구현한 </a:t>
            </a:r>
            <a:r>
              <a:rPr lang="en-US" altLang="ko-KR" sz="1400" dirty="0">
                <a:solidFill>
                  <a:prstClr val="black"/>
                </a:solidFill>
              </a:rPr>
              <a:t>VCCS </a:t>
            </a:r>
            <a:r>
              <a:rPr lang="ko-KR" altLang="en-US" sz="1400" dirty="0">
                <a:solidFill>
                  <a:prstClr val="black"/>
                </a:solidFill>
              </a:rPr>
              <a:t>회로가 정상적으로 작동함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ko-KR" altLang="en-US" sz="1400" dirty="0">
                <a:solidFill>
                  <a:prstClr val="black"/>
                </a:solidFill>
              </a:rPr>
              <a:t>전극테이프 부착</a:t>
            </a:r>
            <a:r>
              <a:rPr lang="en-US" altLang="ko-KR" sz="1400" dirty="0">
                <a:solidFill>
                  <a:prstClr val="black"/>
                </a:solidFill>
              </a:rPr>
              <a:t>+</a:t>
            </a:r>
            <a:r>
              <a:rPr lang="ko-KR" altLang="en-US" sz="1400" dirty="0">
                <a:solidFill>
                  <a:prstClr val="black"/>
                </a:solidFill>
              </a:rPr>
              <a:t>부도체로 압력 가해도 같은 경향성을 보임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		(</a:t>
            </a:r>
            <a:r>
              <a:rPr lang="ko-KR" altLang="en-US" sz="1400" dirty="0">
                <a:solidFill>
                  <a:prstClr val="black"/>
                </a:solidFill>
              </a:rPr>
              <a:t>전류</a:t>
            </a:r>
            <a:r>
              <a:rPr lang="en-US" altLang="ko-KR" sz="1400" dirty="0">
                <a:solidFill>
                  <a:prstClr val="black"/>
                </a:solidFill>
              </a:rPr>
              <a:t>in </a:t>
            </a:r>
            <a:r>
              <a:rPr lang="ko-KR" altLang="en-US" sz="1400" dirty="0">
                <a:solidFill>
                  <a:prstClr val="black"/>
                </a:solidFill>
              </a:rPr>
              <a:t>전압 측정 방식에서 전압 미세하게 감소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marL="0" indent="0">
              <a:buNone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prstClr val="black"/>
                </a:solidFill>
              </a:rPr>
              <a:t>일단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다음주에는 </a:t>
            </a:r>
            <a:r>
              <a:rPr lang="en-US" altLang="ko-KR" sz="1400" dirty="0" err="1">
                <a:solidFill>
                  <a:prstClr val="black"/>
                </a:solidFill>
              </a:rPr>
              <a:t>Eeon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Tex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물질로 실험해보자</a:t>
            </a:r>
            <a:r>
              <a:rPr lang="en-US" altLang="ko-KR" sz="1400" dirty="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6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061B7-71B8-43B3-A553-AFA6E916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949B8-2AD7-4C03-A4B0-E51282FF9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Eeon</a:t>
            </a:r>
            <a:r>
              <a:rPr lang="en-US" altLang="ko-KR" dirty="0"/>
              <a:t> </a:t>
            </a:r>
            <a:r>
              <a:rPr lang="en-US" altLang="ko-KR" dirty="0" err="1"/>
              <a:t>Tex</a:t>
            </a:r>
            <a:r>
              <a:rPr lang="en-US" altLang="ko-KR" dirty="0"/>
              <a:t> </a:t>
            </a:r>
            <a:r>
              <a:rPr lang="ko-KR" altLang="en-US" dirty="0"/>
              <a:t>이용 </a:t>
            </a:r>
            <a:r>
              <a:rPr lang="en-US" altLang="ko-KR" dirty="0"/>
              <a:t>Sensor </a:t>
            </a:r>
            <a:r>
              <a:rPr lang="ko-KR" altLang="en-US" dirty="0"/>
              <a:t>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Multiplexor </a:t>
            </a:r>
            <a:r>
              <a:rPr lang="ko-KR" altLang="en-US" dirty="0"/>
              <a:t>이용 </a:t>
            </a:r>
            <a:r>
              <a:rPr lang="en-US" altLang="ko-KR" dirty="0"/>
              <a:t>EIT </a:t>
            </a:r>
            <a:r>
              <a:rPr lang="ko-KR" altLang="en-US" dirty="0"/>
              <a:t>제어 회로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EIT </a:t>
            </a:r>
            <a:r>
              <a:rPr lang="ko-KR" altLang="en-US" dirty="0"/>
              <a:t>관련 리뷰논문 </a:t>
            </a:r>
            <a:r>
              <a:rPr lang="en-US" altLang="ko-KR" dirty="0"/>
              <a:t>– </a:t>
            </a:r>
            <a:r>
              <a:rPr lang="ko-KR" altLang="en-US" dirty="0"/>
              <a:t>원리</a:t>
            </a:r>
            <a:r>
              <a:rPr lang="en-US" altLang="ko-KR" dirty="0"/>
              <a:t>, </a:t>
            </a:r>
            <a:r>
              <a:rPr lang="ko-KR" altLang="en-US" dirty="0"/>
              <a:t>디자인 방법 등등 참고하기 좋음</a:t>
            </a:r>
            <a:r>
              <a:rPr lang="en-US" altLang="ko-KR" dirty="0"/>
              <a:t>! </a:t>
            </a:r>
            <a:r>
              <a:rPr lang="ko-KR" altLang="en-US" dirty="0" err="1"/>
              <a:t>틈틈히</a:t>
            </a:r>
            <a:r>
              <a:rPr lang="ko-KR" altLang="en-US" dirty="0"/>
              <a:t> </a:t>
            </a:r>
            <a:r>
              <a:rPr lang="ko-KR" altLang="en-US" dirty="0" err="1"/>
              <a:t>읽어보기</a:t>
            </a:r>
            <a:r>
              <a:rPr lang="en-US" altLang="ko-KR" dirty="0"/>
              <a:t>(reference</a:t>
            </a:r>
            <a:r>
              <a:rPr lang="ko-KR" altLang="en-US" dirty="0"/>
              <a:t>까지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Electrical Impedance Tomography for Artificial Sensitive Robotic Skin: A Review</a:t>
            </a:r>
          </a:p>
          <a:p>
            <a:endParaRPr lang="en-US" altLang="ko-KR" dirty="0"/>
          </a:p>
          <a:p>
            <a:r>
              <a:rPr lang="ko-KR" altLang="en-US" dirty="0" err="1"/>
              <a:t>악어이빨</a:t>
            </a:r>
            <a:r>
              <a:rPr lang="ko-KR" altLang="en-US" dirty="0"/>
              <a:t> 대체하는 방법 테스트 해보기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아일렛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클램핑</a:t>
            </a:r>
            <a:r>
              <a:rPr lang="ko-KR" altLang="en-US" dirty="0"/>
              <a:t> 등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1FFBA-DF60-454D-AB04-E812D8DF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33" y="1027906"/>
            <a:ext cx="3465195" cy="19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8948-A14B-45B0-9DEC-3B5B9005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46184-5CA2-4E5B-A40E-7CA1CE99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아날로그 회로 공부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프린터 이용한 계측기 만들기 </a:t>
            </a:r>
            <a:r>
              <a:rPr lang="en-US" altLang="ko-KR" dirty="0"/>
              <a:t>+ </a:t>
            </a:r>
            <a:r>
              <a:rPr lang="ko-KR" altLang="en-US" dirty="0"/>
              <a:t>실제 계측</a:t>
            </a:r>
            <a:endParaRPr lang="en-US" altLang="ko-KR" dirty="0"/>
          </a:p>
          <a:p>
            <a:r>
              <a:rPr lang="en-US" altLang="ko-KR" sz="1600" dirty="0"/>
              <a:t>Sensor </a:t>
            </a:r>
            <a:r>
              <a:rPr lang="ko-KR" altLang="en-US" sz="1600" dirty="0"/>
              <a:t>설계 및 제작</a:t>
            </a:r>
            <a:endParaRPr lang="en-US" altLang="ko-KR" sz="1600" dirty="0"/>
          </a:p>
          <a:p>
            <a:pPr lvl="1"/>
            <a:r>
              <a:rPr lang="en-US" altLang="ko-KR" sz="1400" dirty="0"/>
              <a:t>Flat </a:t>
            </a:r>
            <a:r>
              <a:rPr lang="ko-KR" altLang="en-US" sz="1400" dirty="0"/>
              <a:t>형상 </a:t>
            </a:r>
            <a:r>
              <a:rPr lang="en-US" altLang="ko-KR" sz="1400" dirty="0"/>
              <a:t>– </a:t>
            </a:r>
            <a:r>
              <a:rPr lang="ko-KR" altLang="en-US" sz="1400" dirty="0"/>
              <a:t>원형</a:t>
            </a:r>
            <a:r>
              <a:rPr lang="en-US" altLang="ko-KR" sz="1400" dirty="0"/>
              <a:t>, </a:t>
            </a:r>
            <a:r>
              <a:rPr lang="ko-KR" altLang="en-US" sz="1400" dirty="0"/>
              <a:t>직사각형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err="1"/>
              <a:t>빵판</a:t>
            </a:r>
            <a:r>
              <a:rPr lang="ko-KR" altLang="en-US" sz="1400" dirty="0"/>
              <a:t> 사용 계측 </a:t>
            </a:r>
            <a:r>
              <a:rPr lang="en-US" altLang="ko-KR" sz="1400" dirty="0"/>
              <a:t>Setup</a:t>
            </a:r>
          </a:p>
          <a:p>
            <a:endParaRPr lang="en-US" altLang="ko-KR" sz="1600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093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6440C-3CBB-4E70-AEBA-8FB5E5A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주제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000" dirty="0" err="1"/>
              <a:t>Velostat</a:t>
            </a:r>
            <a:r>
              <a:rPr lang="ko-KR" altLang="en-US" sz="2000" dirty="0"/>
              <a:t>을 이용한</a:t>
            </a:r>
            <a:r>
              <a:rPr lang="en-US" altLang="ko-KR" sz="2000" dirty="0"/>
              <a:t>, </a:t>
            </a:r>
            <a:r>
              <a:rPr lang="ko-KR" altLang="en-US" sz="2000" dirty="0"/>
              <a:t>다양한 </a:t>
            </a:r>
            <a:r>
              <a:rPr lang="en-US" altLang="ko-KR" sz="2000" dirty="0"/>
              <a:t>Object</a:t>
            </a:r>
            <a:r>
              <a:rPr lang="ko-KR" altLang="en-US" sz="2000" dirty="0"/>
              <a:t>의 표면에 부착할 수 있는 </a:t>
            </a:r>
            <a:r>
              <a:rPr lang="en-US" altLang="ko-KR" sz="2000" dirty="0"/>
              <a:t>Tactile Sensor </a:t>
            </a:r>
            <a:r>
              <a:rPr lang="ko-KR" altLang="en-US" sz="2000" dirty="0"/>
              <a:t>제작</a:t>
            </a:r>
            <a:endParaRPr lang="en-US" altLang="ko-KR" sz="20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연구의 목적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ko-KR" altLang="en-US" sz="2000" dirty="0"/>
              <a:t>사람이 다양한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</a:t>
            </a:r>
            <a:r>
              <a:rPr lang="en-US" altLang="ko-KR" sz="2000" dirty="0"/>
              <a:t>Grasping </a:t>
            </a:r>
            <a:r>
              <a:rPr lang="ko-KR" altLang="en-US" sz="2000" dirty="0"/>
              <a:t>할 때</a:t>
            </a:r>
            <a:r>
              <a:rPr lang="en-US" altLang="ko-KR" sz="2000" dirty="0"/>
              <a:t>, Contact Point</a:t>
            </a:r>
            <a:r>
              <a:rPr lang="ko-KR" altLang="en-US" sz="2000" dirty="0"/>
              <a:t>가 어떻게 나타나는지에 대한 데이터를 수집할 수 있는 </a:t>
            </a:r>
            <a:r>
              <a:rPr lang="en-US" altLang="ko-KR" sz="2000" dirty="0"/>
              <a:t>sensor</a:t>
            </a:r>
            <a:r>
              <a:rPr lang="ko-KR" altLang="en-US" sz="2000" dirty="0"/>
              <a:t>를</a:t>
            </a:r>
            <a:r>
              <a:rPr lang="en-US" altLang="ko-KR" sz="2000" dirty="0"/>
              <a:t>, 1. </a:t>
            </a:r>
            <a:r>
              <a:rPr lang="ko-KR" altLang="en-US" sz="2000" dirty="0"/>
              <a:t>값싸게</a:t>
            </a:r>
            <a:r>
              <a:rPr lang="en-US" altLang="ko-KR" sz="2000" dirty="0"/>
              <a:t>, 2. Reliable</a:t>
            </a:r>
            <a:r>
              <a:rPr lang="ko-KR" altLang="en-US" sz="2000" dirty="0"/>
              <a:t>하게</a:t>
            </a:r>
            <a:r>
              <a:rPr lang="en-US" altLang="ko-KR" sz="2000" dirty="0"/>
              <a:t>, 3. </a:t>
            </a:r>
            <a:r>
              <a:rPr lang="ko-KR" altLang="en-US" sz="2000" dirty="0"/>
              <a:t>다양한 형상에 따른 제작이 용이하게</a:t>
            </a:r>
            <a:r>
              <a:rPr lang="en-US" altLang="ko-KR" sz="2000" dirty="0"/>
              <a:t>, 4. </a:t>
            </a:r>
            <a:r>
              <a:rPr lang="ko-KR" altLang="en-US" sz="2000" dirty="0"/>
              <a:t>높은 </a:t>
            </a:r>
            <a:r>
              <a:rPr lang="en-US" altLang="ko-KR" sz="2000" dirty="0"/>
              <a:t>Resolution</a:t>
            </a:r>
            <a:r>
              <a:rPr lang="ko-KR" altLang="en-US" sz="2000" dirty="0"/>
              <a:t>을 갖게 제작한다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다양한 형상 제작의 용이를 위해</a:t>
            </a:r>
            <a:r>
              <a:rPr lang="en-US" altLang="ko-KR" sz="1600" dirty="0"/>
              <a:t>, Array Sensor </a:t>
            </a:r>
            <a:r>
              <a:rPr lang="ko-KR" altLang="en-US" sz="1600" dirty="0"/>
              <a:t>분석이 아닌 </a:t>
            </a:r>
            <a:r>
              <a:rPr lang="en-US" altLang="ko-KR" sz="1600" dirty="0"/>
              <a:t>EIT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Grasping </a:t>
            </a:r>
            <a:r>
              <a:rPr lang="ko-KR" altLang="en-US" sz="2000" dirty="0"/>
              <a:t>시 </a:t>
            </a:r>
            <a:r>
              <a:rPr lang="en-US" altLang="ko-KR" sz="2000" dirty="0"/>
              <a:t>Contact Point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Data </a:t>
            </a:r>
            <a:r>
              <a:rPr lang="ko-KR" altLang="en-US" sz="2000" dirty="0"/>
              <a:t>수집의 필요성</a:t>
            </a:r>
            <a:r>
              <a:rPr lang="en-US" altLang="ko-KR" sz="2000" dirty="0"/>
              <a:t>: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600" dirty="0"/>
              <a:t>  사람이 물체를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시각 정보 뿐이 아닌</a:t>
            </a:r>
            <a:r>
              <a:rPr lang="en-US" altLang="ko-KR" sz="1600" dirty="0"/>
              <a:t> </a:t>
            </a:r>
            <a:r>
              <a:rPr lang="ko-KR" altLang="en-US" sz="1600" dirty="0"/>
              <a:t>촉각 정보의 사용 유무 파악에 중요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-&gt; </a:t>
            </a:r>
            <a:r>
              <a:rPr lang="ko-KR" altLang="en-US" sz="1600" dirty="0"/>
              <a:t>촉각 정보가 사용이 된다면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정보의 사용 방법까지 알아내어</a:t>
            </a:r>
            <a:r>
              <a:rPr lang="en-US" altLang="ko-KR" sz="1600" dirty="0"/>
              <a:t> </a:t>
            </a:r>
            <a:r>
              <a:rPr lang="ko-KR" altLang="en-US" sz="1600" dirty="0"/>
              <a:t>로봇에 적용시</a:t>
            </a:r>
            <a:r>
              <a:rPr lang="en-US" altLang="ko-KR" sz="1600" dirty="0"/>
              <a:t>,</a:t>
            </a:r>
            <a:r>
              <a:rPr lang="ko-KR" altLang="en-US" sz="1600" dirty="0"/>
              <a:t> 더 좋은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성능을 갖는 </a:t>
            </a:r>
            <a:r>
              <a:rPr lang="en-US" altLang="ko-KR" sz="1600" dirty="0"/>
              <a:t>Gripper </a:t>
            </a:r>
            <a:r>
              <a:rPr lang="ko-KR" altLang="en-US" sz="1600" dirty="0"/>
              <a:t>개발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0609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5DCFD4-0844-4E56-B5AB-94233880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9193719-4054-4377-821D-24E556E49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42306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prstClr val="black"/>
                </a:solidFill>
              </a:rPr>
              <a:t>7.26: </a:t>
            </a:r>
            <a:r>
              <a:rPr lang="en-US" altLang="ko-KR" sz="2000" b="1" dirty="0"/>
              <a:t>VS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Code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Arduino</a:t>
            </a:r>
            <a:r>
              <a:rPr lang="ko-KR" altLang="en-US" sz="2000" b="1" dirty="0"/>
              <a:t> 사용법 익히기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prstClr val="black"/>
                </a:solidFill>
              </a:rPr>
              <a:t>7.27: </a:t>
            </a:r>
            <a:r>
              <a:rPr lang="en-US" altLang="ko-KR" sz="2000" b="1" dirty="0"/>
              <a:t>VS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Code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Arduino</a:t>
            </a:r>
            <a:r>
              <a:rPr lang="ko-KR" altLang="en-US" sz="2000" b="1" dirty="0"/>
              <a:t> 사용법 익히기 </a:t>
            </a:r>
            <a:r>
              <a:rPr lang="en-US" altLang="ko-KR" sz="2000" b="1" dirty="0"/>
              <a:t>+ VCCS </a:t>
            </a:r>
            <a:r>
              <a:rPr lang="ko-KR" altLang="en-US" sz="2000" b="1" dirty="0"/>
              <a:t>회로 분석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prstClr val="black"/>
                </a:solidFill>
              </a:rPr>
              <a:t>7.28: </a:t>
            </a:r>
            <a:r>
              <a:rPr lang="en-US" altLang="ko-KR" sz="2000" b="1" dirty="0"/>
              <a:t>VCCS </a:t>
            </a:r>
            <a:r>
              <a:rPr lang="ko-KR" altLang="en-US" sz="2000" b="1" dirty="0"/>
              <a:t>설계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prstClr val="black"/>
                </a:solidFill>
              </a:rPr>
              <a:t>7.30: </a:t>
            </a:r>
            <a:r>
              <a:rPr lang="en-US" altLang="ko-KR" sz="2000" b="1" dirty="0"/>
              <a:t>Sensor </a:t>
            </a:r>
            <a:r>
              <a:rPr lang="ko-KR" altLang="en-US" sz="2000" b="1" dirty="0"/>
              <a:t>보완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3982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7.26: VS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Code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Arduino</a:t>
            </a:r>
            <a:r>
              <a:rPr lang="ko-KR" altLang="en-US" sz="2000" b="1" dirty="0"/>
              <a:t> 사용법 익히기</a:t>
            </a:r>
          </a:p>
          <a:p>
            <a:pPr marL="0" indent="0">
              <a:buNone/>
            </a:pPr>
            <a:r>
              <a:rPr lang="en-US" altLang="ko-KR" sz="1400" b="1" dirty="0"/>
              <a:t>“Electrical Impedance Tomography for Artificial Sensitive Robotic Skin: A Review”</a:t>
            </a:r>
          </a:p>
          <a:p>
            <a:r>
              <a:rPr lang="en-US" altLang="ko-KR" sz="1400" dirty="0"/>
              <a:t>EIT: AC 0.1mA at 10-100kHz </a:t>
            </a:r>
            <a:r>
              <a:rPr lang="ko-KR" altLang="en-US" sz="1400" dirty="0"/>
              <a:t>사용</a:t>
            </a:r>
            <a:r>
              <a:rPr lang="en-US" altLang="ko-KR" sz="1400" dirty="0"/>
              <a:t>, 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(sensor array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 대비 장점</a:t>
            </a:r>
            <a:r>
              <a:rPr lang="en-US" altLang="ko-KR" sz="1400" dirty="0"/>
              <a:t>: </a:t>
            </a:r>
            <a:r>
              <a:rPr lang="ko-KR" altLang="en-US" sz="1400" dirty="0"/>
              <a:t>전극을 </a:t>
            </a:r>
            <a:r>
              <a:rPr lang="en-US" altLang="ko-KR" sz="1400" dirty="0"/>
              <a:t>boundary</a:t>
            </a:r>
            <a:r>
              <a:rPr lang="ko-KR" altLang="en-US" sz="1400" dirty="0"/>
              <a:t>에만 부착해도 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	AC</a:t>
            </a:r>
            <a:r>
              <a:rPr lang="ko-KR" altLang="en-US" sz="1400" dirty="0"/>
              <a:t>가 아닌 </a:t>
            </a:r>
            <a:r>
              <a:rPr lang="en-US" altLang="ko-KR" sz="1400" dirty="0"/>
              <a:t>DC</a:t>
            </a:r>
            <a:r>
              <a:rPr lang="ko-KR" altLang="en-US" sz="1400" dirty="0"/>
              <a:t>를 사용하는 방법</a:t>
            </a:r>
            <a:r>
              <a:rPr lang="en-US" altLang="ko-KR" sz="1400" dirty="0"/>
              <a:t>: ERT(Electrical Resistance</a:t>
            </a:r>
            <a:r>
              <a:rPr lang="ko-KR" altLang="en-US" sz="1400" dirty="0"/>
              <a:t> </a:t>
            </a:r>
            <a:r>
              <a:rPr lang="en-US" altLang="ko-KR" sz="1400" dirty="0"/>
              <a:t>Tomography)</a:t>
            </a:r>
          </a:p>
          <a:p>
            <a:endParaRPr lang="en-US" altLang="ko-KR" sz="1400" dirty="0"/>
          </a:p>
          <a:p>
            <a:r>
              <a:rPr lang="en-US" altLang="ko-KR" sz="1400" dirty="0"/>
              <a:t>EIT Skin</a:t>
            </a:r>
            <a:r>
              <a:rPr lang="ko-KR" altLang="en-US" sz="1400" dirty="0"/>
              <a:t>을 위한 재료의 특성</a:t>
            </a:r>
            <a:r>
              <a:rPr lang="en-US" altLang="ko-KR" sz="1400" dirty="0"/>
              <a:t>: </a:t>
            </a:r>
            <a:r>
              <a:rPr lang="ko-KR" altLang="en-US" sz="1400" dirty="0"/>
              <a:t>전도성을 지니면서</a:t>
            </a:r>
            <a:r>
              <a:rPr lang="en-US" altLang="ko-KR" sz="1400" dirty="0"/>
              <a:t>, flexible</a:t>
            </a:r>
            <a:r>
              <a:rPr lang="ko-KR" altLang="en-US" sz="1400" dirty="0"/>
              <a:t>하고 </a:t>
            </a:r>
            <a:r>
              <a:rPr lang="en-US" altLang="ko-KR" sz="1400" dirty="0"/>
              <a:t>stretchable</a:t>
            </a:r>
            <a:r>
              <a:rPr lang="ko-KR" altLang="en-US" sz="1400" dirty="0"/>
              <a:t>해야 함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Rubber+Conductive</a:t>
            </a:r>
            <a:r>
              <a:rPr lang="en-US" altLang="ko-KR" sz="1400" dirty="0"/>
              <a:t> Carbon: flexible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 stretchable</a:t>
            </a:r>
            <a:r>
              <a:rPr lang="ko-KR" altLang="en-US" sz="1400" dirty="0"/>
              <a:t>하지 않음</a:t>
            </a:r>
            <a:r>
              <a:rPr lang="en-US" altLang="ko-KR" sz="1400" dirty="0"/>
              <a:t>, Hysteresis</a:t>
            </a:r>
            <a:r>
              <a:rPr lang="ko-KR" altLang="en-US" sz="1400" dirty="0"/>
              <a:t>가 크게 나타남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Conductive Fabric(Knit </a:t>
            </a:r>
            <a:r>
              <a:rPr lang="ko-KR" altLang="en-US" sz="1400" dirty="0"/>
              <a:t>방식</a:t>
            </a:r>
            <a:r>
              <a:rPr lang="en-US" altLang="ko-KR" sz="1400" dirty="0"/>
              <a:t>): Stretchable</a:t>
            </a:r>
            <a:r>
              <a:rPr lang="ko-KR" altLang="en-US" sz="1400" dirty="0"/>
              <a:t>하면서 </a:t>
            </a:r>
            <a:r>
              <a:rPr lang="en-US" altLang="ko-KR" sz="1400" dirty="0"/>
              <a:t>hysteresis</a:t>
            </a:r>
            <a:r>
              <a:rPr lang="ko-KR" altLang="en-US" sz="1400" dirty="0"/>
              <a:t>도 적게 나타남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 stretch</a:t>
            </a:r>
            <a:r>
              <a:rPr lang="ko-KR" altLang="en-US" sz="1400" dirty="0"/>
              <a:t>에 따른 </a:t>
            </a:r>
            <a:r>
              <a:rPr lang="en-US" altLang="ko-KR" sz="1400" dirty="0"/>
              <a:t>conductivity </a:t>
            </a:r>
            <a:r>
              <a:rPr lang="ko-KR" altLang="en-US" sz="1400" dirty="0"/>
              <a:t>변화가 심함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추후</a:t>
            </a:r>
            <a:r>
              <a:rPr lang="en-US" altLang="ko-KR" sz="1400" dirty="0"/>
              <a:t>: 7~10p </a:t>
            </a:r>
            <a:r>
              <a:rPr lang="ko-KR" altLang="en-US" sz="1400" dirty="0" err="1"/>
              <a:t>다시읽기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56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7.26: VS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Code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Arduino</a:t>
            </a:r>
            <a:r>
              <a:rPr lang="ko-KR" altLang="en-US" sz="2000" b="1" dirty="0"/>
              <a:t> 사용법 익히기</a:t>
            </a:r>
          </a:p>
          <a:p>
            <a:pPr marL="0" indent="0">
              <a:buNone/>
            </a:pPr>
            <a:r>
              <a:rPr lang="en-US" altLang="ko-KR" sz="1400" b="1" dirty="0"/>
              <a:t>VS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Code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+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Arduino</a:t>
            </a:r>
            <a:r>
              <a:rPr lang="ko-KR" altLang="en-US" sz="1400" b="1" dirty="0"/>
              <a:t> 사용법 익히기</a:t>
            </a:r>
            <a:r>
              <a:rPr lang="en-US" altLang="ko-KR" sz="1400" b="1" dirty="0"/>
              <a:t>1</a:t>
            </a:r>
          </a:p>
          <a:p>
            <a:r>
              <a:rPr lang="en-US" altLang="ko-KR" sz="1400" dirty="0"/>
              <a:t>Visual Studio Code </a:t>
            </a:r>
            <a:r>
              <a:rPr lang="ko-KR" altLang="en-US" sz="1400" dirty="0"/>
              <a:t>및 </a:t>
            </a:r>
            <a:r>
              <a:rPr lang="en-US" altLang="ko-KR" sz="1400" dirty="0" err="1"/>
              <a:t>PlatformIO</a:t>
            </a:r>
            <a:r>
              <a:rPr lang="en-US" altLang="ko-KR" sz="1400" dirty="0"/>
              <a:t> </a:t>
            </a:r>
            <a:r>
              <a:rPr lang="ko-KR" altLang="en-US" sz="1400" dirty="0"/>
              <a:t>설치</a:t>
            </a:r>
            <a:r>
              <a:rPr lang="en-US" altLang="ko-KR" sz="1400" dirty="0"/>
              <a:t>, Arduino </a:t>
            </a:r>
            <a:r>
              <a:rPr lang="ko-KR" altLang="en-US" sz="1400" dirty="0"/>
              <a:t>예제 </a:t>
            </a:r>
            <a:r>
              <a:rPr lang="ko-KR" altLang="en-US" sz="1400" dirty="0" err="1"/>
              <a:t>풀어보기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1. </a:t>
            </a:r>
            <a:r>
              <a:rPr lang="ko-KR" altLang="en-US" sz="1400" dirty="0"/>
              <a:t>가변저항을 이용한 </a:t>
            </a:r>
            <a:r>
              <a:rPr lang="en-US" altLang="ko-KR" sz="1400" dirty="0"/>
              <a:t>LED</a:t>
            </a:r>
            <a:r>
              <a:rPr lang="ko-KR" altLang="en-US" sz="1400" dirty="0"/>
              <a:t>의 밝기 변화 관찰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   </a:t>
            </a:r>
            <a:r>
              <a:rPr lang="en-US" altLang="ko-KR" sz="1400" dirty="0">
                <a:hlinkClick r:id="rId3"/>
              </a:rPr>
              <a:t>https://blog.naver.com/PostView.nhn?blogId=eduino&amp;logNo=220938561472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2. </a:t>
            </a:r>
            <a:r>
              <a:rPr lang="ko-KR" altLang="en-US" sz="1400" dirty="0"/>
              <a:t>전류 측정 센서의 측정값 읽기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못끝냄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   </a:t>
            </a:r>
            <a:r>
              <a:rPr lang="en-US" altLang="ko-KR" sz="1400" dirty="0">
                <a:hlinkClick r:id="rId4"/>
              </a:rPr>
              <a:t>https://m.blog.naver.com/darknisia/221416375732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r>
              <a:rPr lang="en-US" altLang="ko-KR" sz="1400" dirty="0"/>
              <a:t>	   </a:t>
            </a:r>
            <a:r>
              <a:rPr lang="ko-KR" altLang="en-US" sz="1400" dirty="0"/>
              <a:t>사용 센서</a:t>
            </a:r>
            <a:r>
              <a:rPr lang="en-US" altLang="ko-KR" sz="1400" dirty="0"/>
              <a:t>: ACS712T</a:t>
            </a:r>
            <a:r>
              <a:rPr lang="ko-KR" altLang="en-US" sz="1400" dirty="0"/>
              <a:t> </a:t>
            </a:r>
            <a:r>
              <a:rPr lang="en-US" altLang="ko-KR" sz="1400" dirty="0"/>
              <a:t>ELC-20A; sensitivity: 100mV/A</a:t>
            </a:r>
          </a:p>
          <a:p>
            <a:pPr marL="0" indent="0">
              <a:buNone/>
            </a:pP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7B75AD-E653-4265-B7CA-00B15768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104" y="4506608"/>
            <a:ext cx="3435998" cy="1847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57DB8-49CE-4478-8215-3A45ED81A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974" y="4453459"/>
            <a:ext cx="925867" cy="19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0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7.27: VS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Code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Arduino</a:t>
            </a:r>
            <a:r>
              <a:rPr lang="ko-KR" altLang="en-US" sz="2000" b="1" dirty="0"/>
              <a:t> 사용법 익히기 </a:t>
            </a:r>
            <a:r>
              <a:rPr lang="en-US" altLang="ko-KR" sz="2000" b="1" dirty="0"/>
              <a:t>+ VCCS </a:t>
            </a:r>
            <a:r>
              <a:rPr lang="ko-KR" altLang="en-US" sz="2000" b="1" dirty="0"/>
              <a:t>회로 분석</a:t>
            </a:r>
          </a:p>
          <a:p>
            <a:pPr marL="0" indent="0">
              <a:buNone/>
            </a:pPr>
            <a:r>
              <a:rPr lang="en-US" altLang="ko-KR" sz="1400" b="1" dirty="0"/>
              <a:t>VS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Code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+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Arduino</a:t>
            </a:r>
            <a:r>
              <a:rPr lang="ko-KR" altLang="en-US" sz="1400" b="1" dirty="0"/>
              <a:t> 사용법 익히기 </a:t>
            </a:r>
            <a:r>
              <a:rPr lang="en-US" altLang="ko-KR" sz="1400" b="1" dirty="0"/>
              <a:t>2</a:t>
            </a:r>
          </a:p>
          <a:p>
            <a:r>
              <a:rPr lang="en-US" altLang="ko-KR" sz="1400" dirty="0"/>
              <a:t>Visual Studio Code </a:t>
            </a:r>
            <a:r>
              <a:rPr lang="ko-KR" altLang="en-US" sz="1400" dirty="0"/>
              <a:t>및 </a:t>
            </a:r>
            <a:r>
              <a:rPr lang="en-US" altLang="ko-KR" sz="1400" dirty="0" err="1"/>
              <a:t>PlatformIO</a:t>
            </a:r>
            <a:r>
              <a:rPr lang="en-US" altLang="ko-KR" sz="1400" dirty="0"/>
              <a:t> </a:t>
            </a:r>
            <a:r>
              <a:rPr lang="ko-KR" altLang="en-US" sz="1400" dirty="0"/>
              <a:t>설치</a:t>
            </a:r>
            <a:r>
              <a:rPr lang="en-US" altLang="ko-KR" sz="1400" dirty="0"/>
              <a:t>, Arduino </a:t>
            </a:r>
            <a:r>
              <a:rPr lang="ko-KR" altLang="en-US" sz="1400" dirty="0"/>
              <a:t>예제 </a:t>
            </a:r>
            <a:r>
              <a:rPr lang="ko-KR" altLang="en-US" sz="1400" dirty="0" err="1"/>
              <a:t>풀어보기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2. </a:t>
            </a:r>
            <a:r>
              <a:rPr lang="ko-KR" altLang="en-US" sz="1400" dirty="0"/>
              <a:t>전류 측정 센서의 측정값 읽기 </a:t>
            </a:r>
            <a:r>
              <a:rPr lang="en-US" altLang="ko-KR" sz="1400" dirty="0"/>
              <a:t>(</a:t>
            </a:r>
            <a:r>
              <a:rPr lang="ko-KR" altLang="en-US" sz="1400" dirty="0"/>
              <a:t>어제 이어 계속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   </a:t>
            </a:r>
            <a:r>
              <a:rPr lang="en-US" altLang="ko-KR" sz="1400" dirty="0">
                <a:hlinkClick r:id="rId3"/>
              </a:rPr>
              <a:t>https://m.blog.naver.com/darknisia/221416375732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r>
              <a:rPr lang="en-US" altLang="ko-KR" sz="1400" dirty="0"/>
              <a:t>	   </a:t>
            </a:r>
            <a:r>
              <a:rPr lang="ko-KR" altLang="en-US" sz="1400" dirty="0"/>
              <a:t>사용 센서</a:t>
            </a:r>
            <a:r>
              <a:rPr lang="en-US" altLang="ko-KR" sz="1400" dirty="0"/>
              <a:t>: ACS712T</a:t>
            </a:r>
            <a:r>
              <a:rPr lang="ko-KR" altLang="en-US" sz="1400" dirty="0"/>
              <a:t> </a:t>
            </a:r>
            <a:r>
              <a:rPr lang="en-US" altLang="ko-KR" sz="1400" dirty="0"/>
              <a:t>ELC-20A; sensitivity: 100 mV/A (=0.1 V/A)</a:t>
            </a:r>
          </a:p>
          <a:p>
            <a:pPr marL="0" indent="0">
              <a:buNone/>
            </a:pPr>
            <a:r>
              <a:rPr lang="en-US" altLang="ko-KR" sz="1400" dirty="0"/>
              <a:t>	   Sensor</a:t>
            </a:r>
            <a:r>
              <a:rPr lang="ko-KR" altLang="en-US" sz="1400" dirty="0"/>
              <a:t>에서 나오는 </a:t>
            </a:r>
            <a:r>
              <a:rPr lang="en-US" altLang="ko-KR" sz="1400" dirty="0"/>
              <a:t>Data: 0~1024</a:t>
            </a:r>
            <a:r>
              <a:rPr lang="ko-KR" altLang="en-US" sz="1400" dirty="0"/>
              <a:t>의 값</a:t>
            </a:r>
            <a:r>
              <a:rPr lang="en-US" altLang="ko-KR" sz="1400" dirty="0"/>
              <a:t>, min: GND(0V), max: </a:t>
            </a:r>
            <a:r>
              <a:rPr lang="en-US" altLang="ko-KR" sz="1400" dirty="0" err="1"/>
              <a:t>Vcc</a:t>
            </a:r>
            <a:r>
              <a:rPr lang="en-US" altLang="ko-KR" sz="1400" dirty="0"/>
              <a:t>(5V)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의미</a:t>
            </a:r>
            <a:r>
              <a:rPr lang="en-US" altLang="ko-KR" sz="1400" dirty="0"/>
              <a:t>, </a:t>
            </a:r>
            <a:r>
              <a:rPr lang="ko-KR" altLang="en-US" sz="1400" dirty="0"/>
              <a:t>즉 눈금당 </a:t>
            </a:r>
            <a:r>
              <a:rPr lang="en-US" altLang="ko-KR" sz="1400" dirty="0"/>
              <a:t>5/1024 V</a:t>
            </a:r>
          </a:p>
          <a:p>
            <a:pPr marL="0" indent="0">
              <a:buNone/>
            </a:pPr>
            <a:r>
              <a:rPr lang="en-US" altLang="ko-KR" sz="1400" dirty="0"/>
              <a:t>		&amp; </a:t>
            </a:r>
            <a:r>
              <a:rPr lang="ko-KR" altLang="en-US" sz="1400" dirty="0"/>
              <a:t>전류가 흐르지 않는 상태</a:t>
            </a:r>
            <a:r>
              <a:rPr lang="en-US" altLang="ko-KR" sz="1400" dirty="0"/>
              <a:t>: (</a:t>
            </a:r>
            <a:r>
              <a:rPr lang="en-US" altLang="ko-KR" sz="1400" dirty="0" err="1"/>
              <a:t>Vcc+GND</a:t>
            </a:r>
            <a:r>
              <a:rPr lang="en-US" altLang="ko-KR" sz="1400" dirty="0"/>
              <a:t>)/2 = 2.5V</a:t>
            </a:r>
            <a:r>
              <a:rPr lang="ko-KR" altLang="en-US" sz="1400" dirty="0"/>
              <a:t>의 값</a:t>
            </a:r>
            <a:r>
              <a:rPr lang="en-US" altLang="ko-KR" sz="1400" dirty="0"/>
              <a:t> / 511</a:t>
            </a:r>
            <a:r>
              <a:rPr lang="ko-KR" altLang="en-US" sz="1400" dirty="0"/>
              <a:t>의 값을 가짐</a:t>
            </a:r>
            <a:r>
              <a:rPr lang="en-US" altLang="ko-KR" sz="1400" dirty="0"/>
              <a:t>(</a:t>
            </a:r>
            <a:r>
              <a:rPr lang="ko-KR" altLang="en-US" sz="1400" dirty="0"/>
              <a:t>측정 통해 확인함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		-&gt; </a:t>
            </a:r>
            <a:r>
              <a:rPr lang="ko-KR" altLang="en-US" sz="1400" dirty="0"/>
              <a:t>실제 전류 값</a:t>
            </a:r>
            <a:r>
              <a:rPr lang="en-US" altLang="ko-KR" sz="1400" dirty="0"/>
              <a:t>: (A0_data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511)*(5/1024 V)/(0.1 V/A) [A]</a:t>
            </a:r>
          </a:p>
          <a:p>
            <a:pPr marL="0" indent="0">
              <a:buNone/>
            </a:pPr>
            <a:r>
              <a:rPr lang="en-US" altLang="ko-KR" sz="1400" dirty="0"/>
              <a:t>			    	Resolution: 1 </a:t>
            </a:r>
            <a:r>
              <a:rPr lang="ko-KR" altLang="en-US" sz="1400" dirty="0"/>
              <a:t>눈금당 </a:t>
            </a:r>
            <a:r>
              <a:rPr lang="en-US" altLang="ko-KR" sz="1400" dirty="0"/>
              <a:t>48.83 mA</a:t>
            </a:r>
          </a:p>
          <a:p>
            <a:pPr marL="0" indent="0">
              <a:buNone/>
            </a:pPr>
            <a:r>
              <a:rPr lang="en-US" altLang="ko-KR" sz="1400" dirty="0"/>
              <a:t>			-&gt; </a:t>
            </a:r>
            <a:r>
              <a:rPr lang="ko-KR" altLang="en-US" sz="1400" dirty="0" err="1"/>
              <a:t>저전류</a:t>
            </a:r>
            <a:r>
              <a:rPr lang="ko-KR" altLang="en-US" sz="1400" dirty="0"/>
              <a:t> 측정에는 좋지 않은 센서이다</a:t>
            </a:r>
            <a:r>
              <a:rPr lang="en-US" altLang="ko-KR" sz="1400" dirty="0"/>
              <a:t>..(Noise</a:t>
            </a:r>
            <a:r>
              <a:rPr lang="ko-KR" altLang="en-US" sz="1400" dirty="0"/>
              <a:t>에 의한 </a:t>
            </a:r>
            <a:r>
              <a:rPr lang="en-US" altLang="ko-KR" sz="1400" dirty="0"/>
              <a:t>zero </a:t>
            </a:r>
            <a:r>
              <a:rPr lang="ko-KR" altLang="en-US" sz="1400" dirty="0"/>
              <a:t>값 변동도 심함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257DB8-49CE-4478-8215-3A45ED81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74" y="3604313"/>
            <a:ext cx="1369101" cy="28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1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7.27: VS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Code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Arduino</a:t>
            </a:r>
            <a:r>
              <a:rPr lang="ko-KR" altLang="en-US" sz="2000" b="1" dirty="0"/>
              <a:t> 사용법 익히기 </a:t>
            </a:r>
            <a:r>
              <a:rPr lang="en-US" altLang="ko-KR" sz="2000" b="1" dirty="0"/>
              <a:t>+ VCCS </a:t>
            </a:r>
            <a:r>
              <a:rPr lang="ko-KR" altLang="en-US" sz="2000" b="1" dirty="0"/>
              <a:t>회로 분석</a:t>
            </a:r>
          </a:p>
          <a:p>
            <a:pPr marL="0" indent="0">
              <a:buNone/>
            </a:pPr>
            <a:r>
              <a:rPr lang="en-US" altLang="ko-KR" sz="1400" b="1" dirty="0"/>
              <a:t>AC Current </a:t>
            </a:r>
            <a:r>
              <a:rPr lang="ko-KR" altLang="en-US" sz="1400" b="1" dirty="0"/>
              <a:t>공급을 위한 </a:t>
            </a:r>
            <a:r>
              <a:rPr lang="en-US" altLang="ko-KR" sz="1400" b="1" dirty="0"/>
              <a:t>VCCS </a:t>
            </a:r>
            <a:r>
              <a:rPr lang="ko-KR" altLang="en-US" sz="1400" b="1" dirty="0"/>
              <a:t>설계 공부</a:t>
            </a:r>
            <a:r>
              <a:rPr lang="en-US" altLang="ko-KR" sz="1400" b="1" dirty="0"/>
              <a:t> 2</a:t>
            </a:r>
            <a:endParaRPr lang="en-US" altLang="ko-KR" sz="1400" dirty="0"/>
          </a:p>
          <a:p>
            <a:r>
              <a:rPr lang="en-US" altLang="ko-KR" sz="1400" dirty="0"/>
              <a:t>Ideal</a:t>
            </a:r>
            <a:r>
              <a:rPr lang="ko-KR" altLang="en-US" sz="1400" dirty="0"/>
              <a:t>한 </a:t>
            </a:r>
            <a:r>
              <a:rPr lang="en-US" altLang="ko-KR" sz="1400" dirty="0"/>
              <a:t>OP Amp </a:t>
            </a:r>
            <a:r>
              <a:rPr lang="ko-KR" altLang="en-US" sz="1400" dirty="0"/>
              <a:t>가정 하에서 </a:t>
            </a:r>
            <a:r>
              <a:rPr lang="en-US" altLang="ko-KR" sz="1400" dirty="0"/>
              <a:t>V-I Characteristic </a:t>
            </a:r>
            <a:r>
              <a:rPr lang="ko-KR" altLang="en-US" sz="1400" dirty="0"/>
              <a:t>이해 </a:t>
            </a:r>
            <a:r>
              <a:rPr lang="en-US" altLang="ko-KR" sz="1400" dirty="0"/>
              <a:t>-&gt; </a:t>
            </a:r>
            <a:r>
              <a:rPr lang="ko-KR" altLang="en-US" sz="1400" dirty="0"/>
              <a:t>정상 동작을 위한 조건 찾기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R_3/R_1 = R_4/R_2 for V_L</a:t>
            </a:r>
            <a:r>
              <a:rPr lang="ko-KR" altLang="en-US" sz="1400" dirty="0"/>
              <a:t>쪽 항 없애기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원하는 </a:t>
            </a:r>
            <a:r>
              <a:rPr lang="en-US" altLang="ko-KR" sz="1400" dirty="0"/>
              <a:t>Input Voltage(</a:t>
            </a:r>
            <a:r>
              <a:rPr lang="en-US" altLang="ko-KR" sz="1400" dirty="0" err="1"/>
              <a:t>Vpp</a:t>
            </a:r>
            <a:r>
              <a:rPr lang="en-US" altLang="ko-KR" sz="1400" dirty="0"/>
              <a:t>=6V) &amp; Output Current(</a:t>
            </a:r>
            <a:r>
              <a:rPr lang="en-US" altLang="ko-KR" sz="1400" dirty="0" err="1"/>
              <a:t>Ipp</a:t>
            </a:r>
            <a:r>
              <a:rPr lang="en-US" altLang="ko-KR" sz="1400" dirty="0"/>
              <a:t>=0.40mA) </a:t>
            </a:r>
            <a:r>
              <a:rPr lang="ko-KR" altLang="en-US" sz="1400" dirty="0"/>
              <a:t>을 위한 조건</a:t>
            </a:r>
            <a:r>
              <a:rPr lang="en-US" altLang="ko-KR" sz="1400" dirty="0"/>
              <a:t>: R4/(R3*R5) = 1/15 [1/</a:t>
            </a:r>
            <a:r>
              <a:rPr lang="en-US" altLang="ko-KR" sz="1400" dirty="0" err="1"/>
              <a:t>kOhm</a:t>
            </a:r>
            <a:r>
              <a:rPr lang="en-US" altLang="ko-KR" sz="1400" dirty="0"/>
              <a:t>] </a:t>
            </a:r>
            <a:r>
              <a:rPr lang="ko-KR" altLang="en-US" sz="1400" dirty="0"/>
              <a:t>수준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두 </a:t>
            </a:r>
            <a:r>
              <a:rPr lang="en-US" altLang="ko-KR" sz="1400" dirty="0"/>
              <a:t>OP Amp</a:t>
            </a:r>
            <a:r>
              <a:rPr lang="ko-KR" altLang="en-US" sz="1400" dirty="0"/>
              <a:t>가 모두 </a:t>
            </a:r>
            <a:r>
              <a:rPr lang="en-US" altLang="ko-KR" sz="1400" dirty="0"/>
              <a:t>Active Region(</a:t>
            </a:r>
            <a:r>
              <a:rPr lang="ko-KR" altLang="en-US" sz="1400" dirty="0"/>
              <a:t>증폭 영역</a:t>
            </a:r>
            <a:r>
              <a:rPr lang="en-US" altLang="ko-KR" sz="1400" dirty="0"/>
              <a:t>)</a:t>
            </a:r>
            <a:r>
              <a:rPr lang="ko-KR" altLang="en-US" sz="1400" dirty="0"/>
              <a:t>에서 작동하기 위한 조건</a:t>
            </a:r>
            <a:r>
              <a:rPr lang="en-US" altLang="ko-KR" sz="1400" dirty="0"/>
              <a:t> </a:t>
            </a:r>
            <a:r>
              <a:rPr lang="ko-KR" altLang="en-US" sz="1400" dirty="0"/>
              <a:t>확인 </a:t>
            </a:r>
            <a:r>
              <a:rPr lang="en-US" altLang="ko-KR" sz="1400" dirty="0"/>
              <a:t>-&gt; R5 </a:t>
            </a:r>
            <a:r>
              <a:rPr lang="ko-KR" altLang="en-US" sz="1400" dirty="0"/>
              <a:t>값이</a:t>
            </a:r>
            <a:r>
              <a:rPr lang="en-US" altLang="ko-KR" sz="1400" dirty="0"/>
              <a:t> </a:t>
            </a:r>
            <a:r>
              <a:rPr lang="ko-KR" altLang="en-US" sz="1400" dirty="0"/>
              <a:t>작을수록 좋다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-&gt; </a:t>
            </a:r>
            <a:r>
              <a:rPr lang="en-US" altLang="ko-KR" sz="1400" b="1" dirty="0"/>
              <a:t>R1=R3=10 </a:t>
            </a:r>
            <a:r>
              <a:rPr lang="en-US" altLang="ko-KR" sz="1400" b="1" dirty="0" err="1"/>
              <a:t>kOhm</a:t>
            </a:r>
            <a:r>
              <a:rPr lang="en-US" altLang="ko-KR" sz="1400" b="1" dirty="0"/>
              <a:t>, R2=R4= 1 </a:t>
            </a:r>
            <a:r>
              <a:rPr lang="en-US" altLang="ko-KR" sz="1400" b="1" dirty="0" err="1"/>
              <a:t>kOhm</a:t>
            </a:r>
            <a:r>
              <a:rPr lang="en-US" altLang="ko-KR" sz="1400" b="1" dirty="0"/>
              <a:t>, R5=1.5 </a:t>
            </a:r>
            <a:r>
              <a:rPr lang="en-US" altLang="ko-KR" sz="1400" b="1" dirty="0" err="1"/>
              <a:t>kOhm</a:t>
            </a:r>
            <a:r>
              <a:rPr lang="ko-KR" altLang="en-US" sz="1400" b="1" dirty="0"/>
              <a:t>으로 설정 </a:t>
            </a:r>
            <a:r>
              <a:rPr lang="en-US" altLang="ko-KR" sz="1400" b="1" dirty="0"/>
              <a:t>-&gt; Gain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=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-(1/15) [mA/V]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C50F9-9CD4-4151-886D-998E20431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4087759"/>
            <a:ext cx="3419475" cy="2695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7A05DA-DA7C-4C1B-8382-66E097C6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960" y="4590683"/>
            <a:ext cx="6891240" cy="1878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4659CC-92F7-4536-BD6F-A3441F3BFE07}"/>
              </a:ext>
            </a:extLst>
          </p:cNvPr>
          <p:cNvSpPr txBox="1"/>
          <p:nvPr/>
        </p:nvSpPr>
        <p:spPr>
          <a:xfrm>
            <a:off x="4881660" y="4310885"/>
            <a:ext cx="55958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prstClr val="black"/>
                </a:solidFill>
              </a:rPr>
              <a:t>실제 </a:t>
            </a:r>
            <a:r>
              <a:rPr lang="en-US" altLang="ko-KR" sz="1300" b="1" dirty="0">
                <a:solidFill>
                  <a:prstClr val="black"/>
                </a:solidFill>
              </a:rPr>
              <a:t>OP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Amp</a:t>
            </a:r>
            <a:r>
              <a:rPr lang="ko-KR" altLang="en-US" sz="1300" b="1" dirty="0">
                <a:solidFill>
                  <a:prstClr val="black"/>
                </a:solidFill>
              </a:rPr>
              <a:t>의 </a:t>
            </a:r>
            <a:r>
              <a:rPr lang="en-US" altLang="ko-KR" sz="1300" b="1" dirty="0">
                <a:solidFill>
                  <a:prstClr val="black"/>
                </a:solidFill>
              </a:rPr>
              <a:t>Gain</a:t>
            </a:r>
            <a:r>
              <a:rPr lang="ko-KR" altLang="en-US" sz="1300" b="1" dirty="0">
                <a:solidFill>
                  <a:prstClr val="black"/>
                </a:solidFill>
              </a:rPr>
              <a:t> 값을 포함한</a:t>
            </a:r>
            <a:r>
              <a:rPr lang="en-US" altLang="ko-KR" sz="1300" b="1" dirty="0">
                <a:solidFill>
                  <a:prstClr val="black"/>
                </a:solidFill>
              </a:rPr>
              <a:t>, I </a:t>
            </a:r>
            <a:r>
              <a:rPr lang="ko-KR" altLang="en-US" sz="1300" b="1" dirty="0">
                <a:solidFill>
                  <a:prstClr val="black"/>
                </a:solidFill>
              </a:rPr>
              <a:t>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7.27: VS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Code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Arduino</a:t>
            </a:r>
            <a:r>
              <a:rPr lang="ko-KR" altLang="en-US" sz="2000" b="1" dirty="0"/>
              <a:t> 사용법 익히기 </a:t>
            </a:r>
            <a:r>
              <a:rPr lang="en-US" altLang="ko-KR" sz="2000" b="1" dirty="0"/>
              <a:t>+ VCCS </a:t>
            </a:r>
            <a:r>
              <a:rPr lang="ko-KR" altLang="en-US" sz="2000" b="1" dirty="0"/>
              <a:t>회로 분석</a:t>
            </a:r>
          </a:p>
          <a:p>
            <a:pPr marL="0" indent="0">
              <a:buNone/>
            </a:pPr>
            <a:r>
              <a:rPr lang="en-US" altLang="ko-KR" sz="1400" b="1" dirty="0"/>
              <a:t>VCCS</a:t>
            </a:r>
            <a:r>
              <a:rPr lang="ko-KR" altLang="en-US" sz="1400" b="1" dirty="0"/>
              <a:t> 회로 분석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VCCS</a:t>
            </a:r>
            <a:r>
              <a:rPr lang="ko-KR" altLang="en-US" sz="1400" dirty="0"/>
              <a:t>에서 나온 전류를 </a:t>
            </a:r>
            <a:r>
              <a:rPr lang="en-US" altLang="ko-KR" sz="1400" dirty="0"/>
              <a:t>MUX</a:t>
            </a:r>
            <a:r>
              <a:rPr lang="ko-KR" altLang="en-US" sz="1400" dirty="0"/>
              <a:t>를 이용해서 분배하는 것은 가능한가</a:t>
            </a:r>
            <a:r>
              <a:rPr lang="en-US" altLang="ko-KR" sz="1400" dirty="0"/>
              <a:t>?</a:t>
            </a:r>
          </a:p>
          <a:p>
            <a:r>
              <a:rPr lang="en-US" altLang="ko-KR" sz="1400" dirty="0"/>
              <a:t>DEMUX</a:t>
            </a:r>
            <a:r>
              <a:rPr lang="ko-KR" altLang="en-US" sz="1400" dirty="0"/>
              <a:t>도 사야 전류 분배가 </a:t>
            </a:r>
            <a:r>
              <a:rPr lang="ko-KR" altLang="en-US" sz="1400" dirty="0" err="1"/>
              <a:t>가능할듯</a:t>
            </a:r>
            <a:r>
              <a:rPr lang="en-US" altLang="ko-KR" sz="1400" dirty="0"/>
              <a:t>…</a:t>
            </a:r>
          </a:p>
          <a:p>
            <a:r>
              <a:rPr lang="en-US" altLang="ko-KR" sz="1400" dirty="0"/>
              <a:t>DEMUX</a:t>
            </a:r>
            <a:r>
              <a:rPr lang="ko-KR" altLang="en-US" sz="1400" dirty="0"/>
              <a:t>에 전류 인가 가능</a:t>
            </a:r>
            <a:r>
              <a:rPr lang="en-US" altLang="ko-KR" sz="1400" dirty="0"/>
              <a:t>..?</a:t>
            </a:r>
          </a:p>
          <a:p>
            <a:r>
              <a:rPr lang="en-US" altLang="ko-KR" sz="1400" dirty="0"/>
              <a:t>MUX</a:t>
            </a:r>
            <a:r>
              <a:rPr lang="ko-KR" altLang="en-US" sz="1400" dirty="0"/>
              <a:t>에서 결과값이 두 단자의 전압차이 값 맞는가</a:t>
            </a:r>
            <a:r>
              <a:rPr lang="en-US" altLang="ko-KR" sz="1400" dirty="0"/>
              <a:t>?</a:t>
            </a:r>
          </a:p>
          <a:p>
            <a:endParaRPr lang="en-US" altLang="ko-KR" sz="1400" dirty="0"/>
          </a:p>
          <a:p>
            <a:r>
              <a:rPr lang="en-US" altLang="ko-KR" sz="1400" dirty="0"/>
              <a:t>DEMUX</a:t>
            </a:r>
            <a:r>
              <a:rPr lang="ko-KR" altLang="en-US" sz="1400" dirty="0"/>
              <a:t>와 </a:t>
            </a:r>
            <a:r>
              <a:rPr lang="en-US" altLang="ko-KR" sz="1400" dirty="0"/>
              <a:t>MUX</a:t>
            </a:r>
            <a:r>
              <a:rPr lang="ko-KR" altLang="en-US" sz="1400" dirty="0"/>
              <a:t>의 </a:t>
            </a:r>
            <a:r>
              <a:rPr lang="en-US" altLang="ko-KR" sz="1400" dirty="0"/>
              <a:t>Clock</a:t>
            </a:r>
            <a:r>
              <a:rPr lang="ko-KR" altLang="en-US" sz="1400" dirty="0"/>
              <a:t>이 같이 제어되어야 </a:t>
            </a:r>
            <a:r>
              <a:rPr lang="ko-KR" altLang="en-US" sz="1400" dirty="0" err="1"/>
              <a:t>할듯</a:t>
            </a:r>
            <a:r>
              <a:rPr lang="en-US" altLang="ko-KR" sz="1400" dirty="0"/>
              <a:t>..!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일단 논문 더 읽어보자</a:t>
            </a:r>
            <a:r>
              <a:rPr lang="en-US" altLang="ko-KR" sz="1400" dirty="0"/>
              <a:t>…</a:t>
            </a:r>
          </a:p>
          <a:p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467DAC-8AE5-4A2D-9BC4-2BF7AF04B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23" y="1926161"/>
            <a:ext cx="5205772" cy="23175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E7065B-4939-43EE-B790-7CA77F324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37" y="4620983"/>
            <a:ext cx="3465195" cy="19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1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7.28: VCCS </a:t>
            </a:r>
            <a:r>
              <a:rPr lang="ko-KR" altLang="en-US" sz="2000" b="1" dirty="0"/>
              <a:t>설계</a:t>
            </a:r>
          </a:p>
          <a:p>
            <a:pPr marL="0" indent="0">
              <a:buNone/>
            </a:pPr>
            <a:r>
              <a:rPr lang="en-US" altLang="ko-KR" sz="1400" b="1" dirty="0"/>
              <a:t>AC Current </a:t>
            </a:r>
            <a:r>
              <a:rPr lang="ko-KR" altLang="en-US" sz="1400" b="1" dirty="0"/>
              <a:t>공급을 위한 </a:t>
            </a:r>
            <a:r>
              <a:rPr lang="en-US" altLang="ko-KR" sz="1400" b="1" dirty="0"/>
              <a:t>VCCS </a:t>
            </a:r>
            <a:r>
              <a:rPr lang="ko-KR" altLang="en-US" sz="1400" b="1" dirty="0"/>
              <a:t>설계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R1=R3=10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en-US" altLang="ko-KR" sz="1400" dirty="0">
                <a:solidFill>
                  <a:prstClr val="black"/>
                </a:solidFill>
              </a:rPr>
              <a:t>, R2=R4= 1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en-US" altLang="ko-KR" sz="1400" dirty="0">
                <a:solidFill>
                  <a:prstClr val="black"/>
                </a:solidFill>
              </a:rPr>
              <a:t>, R5=1.5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ko-KR" altLang="en-US" sz="1400" dirty="0">
                <a:solidFill>
                  <a:prstClr val="black"/>
                </a:solidFill>
              </a:rPr>
              <a:t>으로 설정</a:t>
            </a: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C50F9-9CD4-4151-886D-998E2043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98" y="3504368"/>
            <a:ext cx="2595610" cy="2046137"/>
          </a:xfrm>
          <a:prstGeom prst="rect">
            <a:avLst/>
          </a:prstGeom>
        </p:spPr>
      </p:pic>
      <p:pic>
        <p:nvPicPr>
          <p:cNvPr id="1028" name="Picture 4" descr="LM324N(DIP) / 디바이스마트">
            <a:extLst>
              <a:ext uri="{FF2B5EF4-FFF2-40B4-BE49-F238E27FC236}">
                <a16:creationId xmlns:a16="http://schemas.microsoft.com/office/drawing/2014/main" id="{301454E5-2129-4D65-A276-82F56CBA0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3132" r="20744" b="15048"/>
          <a:stretch/>
        </p:blipFill>
        <p:spPr bwMode="auto">
          <a:xfrm>
            <a:off x="3775964" y="2893688"/>
            <a:ext cx="1573296" cy="147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6086B3C-BE59-4F5F-BE28-319D70E1FC63}"/>
              </a:ext>
            </a:extLst>
          </p:cNvPr>
          <p:cNvGrpSpPr/>
          <p:nvPr/>
        </p:nvGrpSpPr>
        <p:grpSpPr>
          <a:xfrm>
            <a:off x="3155975" y="4282941"/>
            <a:ext cx="2709060" cy="2500413"/>
            <a:chOff x="3755834" y="2235182"/>
            <a:chExt cx="3822360" cy="3466170"/>
          </a:xfrm>
        </p:grpSpPr>
        <p:pic>
          <p:nvPicPr>
            <p:cNvPr id="1026" name="Picture 2" descr="File:LM324N Operational Amplifier.svg - Wikimedia Commons">
              <a:extLst>
                <a:ext uri="{FF2B5EF4-FFF2-40B4-BE49-F238E27FC236}">
                  <a16:creationId xmlns:a16="http://schemas.microsoft.com/office/drawing/2014/main" id="{D28B2B21-B996-44BF-8513-230000396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346100" y="2877402"/>
              <a:ext cx="2490094" cy="2199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A0B59F-569D-4929-8873-2092AAB6A529}"/>
                </a:ext>
              </a:extLst>
            </p:cNvPr>
            <p:cNvSpPr/>
            <p:nvPr/>
          </p:nvSpPr>
          <p:spPr>
            <a:xfrm>
              <a:off x="4637171" y="4135225"/>
              <a:ext cx="1047565" cy="1245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4B1E09-9296-4671-9BE7-7D15744E83D2}"/>
                </a:ext>
              </a:extLst>
            </p:cNvPr>
            <p:cNvSpPr/>
            <p:nvPr/>
          </p:nvSpPr>
          <p:spPr>
            <a:xfrm>
              <a:off x="5643374" y="2574112"/>
              <a:ext cx="1047565" cy="1245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A96C50-6C06-4E67-B232-3D870B991DC9}"/>
                </a:ext>
              </a:extLst>
            </p:cNvPr>
            <p:cNvSpPr txBox="1"/>
            <p:nvPr/>
          </p:nvSpPr>
          <p:spPr>
            <a:xfrm>
              <a:off x="3755834" y="5408964"/>
              <a:ext cx="2810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prstClr val="black"/>
                  </a:solidFill>
                </a:rPr>
                <a:t>OP Amp 1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1A2D1E-C2C9-4837-9DC1-5E8E758A24D4}"/>
                </a:ext>
              </a:extLst>
            </p:cNvPr>
            <p:cNvSpPr txBox="1"/>
            <p:nvPr/>
          </p:nvSpPr>
          <p:spPr>
            <a:xfrm>
              <a:off x="4767956" y="2235182"/>
              <a:ext cx="2810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prstClr val="black"/>
                  </a:solidFill>
                </a:rPr>
                <a:t>OP Amp 2</a:t>
              </a:r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A5A888B-EA1E-43F6-8C05-579F69F901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8" t="31521" r="16719" b="11013"/>
          <a:stretch/>
        </p:blipFill>
        <p:spPr>
          <a:xfrm rot="5400000">
            <a:off x="6045409" y="1434318"/>
            <a:ext cx="2595855" cy="26485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A896C0-0006-4C46-B51C-3041CA4633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7734" r="11514"/>
          <a:stretch/>
        </p:blipFill>
        <p:spPr>
          <a:xfrm rot="5400000">
            <a:off x="6135039" y="4093948"/>
            <a:ext cx="2409911" cy="2630186"/>
          </a:xfrm>
          <a:prstGeom prst="rect">
            <a:avLst/>
          </a:prstGeom>
        </p:spPr>
      </p:pic>
      <p:pic>
        <p:nvPicPr>
          <p:cNvPr id="15" name="KakaoTalk_20210728_155010971">
            <a:hlinkClick r:id="" action="ppaction://media"/>
            <a:extLst>
              <a:ext uri="{FF2B5EF4-FFF2-40B4-BE49-F238E27FC236}">
                <a16:creationId xmlns:a16="http://schemas.microsoft.com/office/drawing/2014/main" id="{0CB8DA02-C92B-45C8-BD2C-E227FEF99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1996" r="9575"/>
          <a:stretch/>
        </p:blipFill>
        <p:spPr>
          <a:xfrm rot="5400000">
            <a:off x="8566399" y="2564814"/>
            <a:ext cx="3543300" cy="25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082C9B-0B1C-4218-9D9B-FB617AB32591}"/>
              </a:ext>
            </a:extLst>
          </p:cNvPr>
          <p:cNvSpPr txBox="1"/>
          <p:nvPr/>
        </p:nvSpPr>
        <p:spPr>
          <a:xfrm>
            <a:off x="8781278" y="5734018"/>
            <a:ext cx="3113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err="1">
                <a:solidFill>
                  <a:prstClr val="black"/>
                </a:solidFill>
              </a:rPr>
              <a:t>I_max</a:t>
            </a:r>
            <a:r>
              <a:rPr lang="en-US" altLang="ko-KR" sz="1300" b="1" dirty="0">
                <a:solidFill>
                  <a:prstClr val="black"/>
                </a:solidFill>
              </a:rPr>
              <a:t>=0.20mA </a:t>
            </a:r>
            <a:r>
              <a:rPr lang="ko-KR" altLang="en-US" sz="1300" b="1" dirty="0">
                <a:solidFill>
                  <a:prstClr val="black"/>
                </a:solidFill>
              </a:rPr>
              <a:t>수준인 </a:t>
            </a:r>
            <a:r>
              <a:rPr lang="en-US" altLang="ko-KR" sz="1300" b="1" dirty="0">
                <a:solidFill>
                  <a:prstClr val="black"/>
                </a:solidFill>
              </a:rPr>
              <a:t>AC Current Source</a:t>
            </a:r>
            <a:r>
              <a:rPr lang="ko-KR" altLang="en-US" sz="1300" b="1" dirty="0">
                <a:solidFill>
                  <a:prstClr val="black"/>
                </a:solidFill>
              </a:rPr>
              <a:t>로 잘 사용할 수 있음 확인</a:t>
            </a:r>
            <a:r>
              <a:rPr lang="en-US" altLang="ko-KR" sz="1300" b="1" dirty="0">
                <a:solidFill>
                  <a:prstClr val="black"/>
                </a:solidFill>
              </a:rPr>
              <a:t>!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6B811-919A-43CC-8498-735B08A6E2BE}"/>
              </a:ext>
            </a:extLst>
          </p:cNvPr>
          <p:cNvSpPr txBox="1"/>
          <p:nvPr/>
        </p:nvSpPr>
        <p:spPr>
          <a:xfrm>
            <a:off x="3117946" y="2647243"/>
            <a:ext cx="28102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OP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Amp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Model: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LM324N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C7EE8-1364-4BAD-AFB8-D4895DF81CFA}"/>
              </a:ext>
            </a:extLst>
          </p:cNvPr>
          <p:cNvSpPr txBox="1"/>
          <p:nvPr/>
        </p:nvSpPr>
        <p:spPr>
          <a:xfrm>
            <a:off x="287048" y="3272400"/>
            <a:ext cx="28102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VCCS Circuit(Howland)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45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10795</TotalTime>
  <Words>1391</Words>
  <Application>Microsoft Office PowerPoint</Application>
  <PresentationFormat>와이드스크린</PresentationFormat>
  <Paragraphs>145</Paragraphs>
  <Slides>14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주간보고(7.26~7.30)</vt:lpstr>
      <vt:lpstr>연구 주제 및 목적</vt:lpstr>
      <vt:lpstr>주간 WORK</vt:lpstr>
      <vt:lpstr>주간 WORK</vt:lpstr>
      <vt:lpstr>주간 WORK</vt:lpstr>
      <vt:lpstr>주간 WORK</vt:lpstr>
      <vt:lpstr>주간 WORK</vt:lpstr>
      <vt:lpstr>주간 WORK</vt:lpstr>
      <vt:lpstr>주간 WORK</vt:lpstr>
      <vt:lpstr>주간 WORK</vt:lpstr>
      <vt:lpstr>주간 WORK</vt:lpstr>
      <vt:lpstr>주간 WORK</vt:lpstr>
      <vt:lpstr>다음주 계획</vt:lpstr>
      <vt:lpstr>추후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주간보고(7.8~7.9)</dc:title>
  <dc:creator>Hunho Cho</dc:creator>
  <cp:lastModifiedBy>Hunho Cho</cp:lastModifiedBy>
  <cp:revision>243</cp:revision>
  <dcterms:created xsi:type="dcterms:W3CDTF">2021-07-09T04:11:48Z</dcterms:created>
  <dcterms:modified xsi:type="dcterms:W3CDTF">2021-07-30T09:51:45Z</dcterms:modified>
</cp:coreProperties>
</file>